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Serif"/>
      <p:regular r:id="rId29"/>
      <p:bold r:id="rId30"/>
      <p:italic r:id="rId31"/>
      <p:boldItalic r:id="rId32"/>
    </p:embeddedFont>
    <p:embeddedFont>
      <p:font typeface="Inter SemiBold"/>
      <p:regular r:id="rId33"/>
      <p:bold r:id="rId34"/>
    </p:embeddedFont>
    <p:embeddedFont>
      <p:font typeface="Inter"/>
      <p:regular r:id="rId35"/>
      <p:bold r:id="rId36"/>
    </p:embeddedFont>
    <p:embeddedFont>
      <p:font typeface="Corbel"/>
      <p:regular r:id="rId37"/>
      <p:bold r:id="rId38"/>
      <p:italic r:id="rId39"/>
      <p:boldItalic r:id="rId40"/>
    </p:embeddedFont>
    <p:embeddedFont>
      <p:font typeface="Inter Medium"/>
      <p:regular r:id="rId41"/>
      <p:bold r:id="rId42"/>
    </p:embeddedFont>
    <p:embeddedFont>
      <p:font typeface="IBM Plex Mon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orbel-boldItalic.fntdata"/><Relationship Id="rId20" Type="http://schemas.openxmlformats.org/officeDocument/2006/relationships/slide" Target="slides/slide15.xml"/><Relationship Id="rId42" Type="http://schemas.openxmlformats.org/officeDocument/2006/relationships/font" Target="fonts/InterMedium-bold.fntdata"/><Relationship Id="rId41" Type="http://schemas.openxmlformats.org/officeDocument/2006/relationships/font" Target="fonts/InterMedium-regular.fntdata"/><Relationship Id="rId22" Type="http://schemas.openxmlformats.org/officeDocument/2006/relationships/slide" Target="slides/slide17.xml"/><Relationship Id="rId44" Type="http://schemas.openxmlformats.org/officeDocument/2006/relationships/font" Target="fonts/IBMPlexMono-bold.fntdata"/><Relationship Id="rId21" Type="http://schemas.openxmlformats.org/officeDocument/2006/relationships/slide" Target="slides/slide16.xml"/><Relationship Id="rId43" Type="http://schemas.openxmlformats.org/officeDocument/2006/relationships/font" Target="fonts/IBMPlexMono-regular.fntdata"/><Relationship Id="rId24" Type="http://schemas.openxmlformats.org/officeDocument/2006/relationships/slide" Target="slides/slide19.xml"/><Relationship Id="rId46" Type="http://schemas.openxmlformats.org/officeDocument/2006/relationships/font" Target="fonts/IBMPlexMono-boldItalic.fntdata"/><Relationship Id="rId23" Type="http://schemas.openxmlformats.org/officeDocument/2006/relationships/slide" Target="slides/slide18.xml"/><Relationship Id="rId45" Type="http://schemas.openxmlformats.org/officeDocument/2006/relationships/font" Target="fonts/IBMPlexMon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Serif-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Serif-italic.fntdata"/><Relationship Id="rId30" Type="http://schemas.openxmlformats.org/officeDocument/2006/relationships/font" Target="fonts/RobotoSerif-bold.fntdata"/><Relationship Id="rId11" Type="http://schemas.openxmlformats.org/officeDocument/2006/relationships/slide" Target="slides/slide6.xml"/><Relationship Id="rId33" Type="http://schemas.openxmlformats.org/officeDocument/2006/relationships/font" Target="fonts/InterSemiBold-regular.fntdata"/><Relationship Id="rId10" Type="http://schemas.openxmlformats.org/officeDocument/2006/relationships/slide" Target="slides/slide5.xml"/><Relationship Id="rId32" Type="http://schemas.openxmlformats.org/officeDocument/2006/relationships/font" Target="fonts/RobotoSerif-boldItalic.fntdata"/><Relationship Id="rId13" Type="http://schemas.openxmlformats.org/officeDocument/2006/relationships/slide" Target="slides/slide8.xml"/><Relationship Id="rId35" Type="http://schemas.openxmlformats.org/officeDocument/2006/relationships/font" Target="fonts/Inter-regular.fntdata"/><Relationship Id="rId12" Type="http://schemas.openxmlformats.org/officeDocument/2006/relationships/slide" Target="slides/slide7.xml"/><Relationship Id="rId34" Type="http://schemas.openxmlformats.org/officeDocument/2006/relationships/font" Target="fonts/InterSemiBold-bold.fntdata"/><Relationship Id="rId15" Type="http://schemas.openxmlformats.org/officeDocument/2006/relationships/slide" Target="slides/slide10.xml"/><Relationship Id="rId37" Type="http://schemas.openxmlformats.org/officeDocument/2006/relationships/font" Target="fonts/Corbel-regular.fntdata"/><Relationship Id="rId14" Type="http://schemas.openxmlformats.org/officeDocument/2006/relationships/slide" Target="slides/slide9.xml"/><Relationship Id="rId36" Type="http://schemas.openxmlformats.org/officeDocument/2006/relationships/font" Target="fonts/Inter-bold.fntdata"/><Relationship Id="rId17" Type="http://schemas.openxmlformats.org/officeDocument/2006/relationships/slide" Target="slides/slide12.xml"/><Relationship Id="rId39" Type="http://schemas.openxmlformats.org/officeDocument/2006/relationships/font" Target="fonts/Corbel-italic.fntdata"/><Relationship Id="rId16" Type="http://schemas.openxmlformats.org/officeDocument/2006/relationships/slide" Target="slides/slide11.xml"/><Relationship Id="rId38" Type="http://schemas.openxmlformats.org/officeDocument/2006/relationships/font" Target="fonts/Corbel-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artner.com/smarterwithgartner/key-findings-from-gartner-marketing-analytics-survey-2018/" TargetMode="External"/><Relationship Id="rId3" Type="http://schemas.openxmlformats.org/officeDocument/2006/relationships/hyperlink" Target="https://www.marketingevolution.com/why-marketers-cant-ignore-data-quality?hsLang=en" TargetMode="External"/><Relationship Id="rId4" Type="http://schemas.openxmlformats.org/officeDocument/2006/relationships/hyperlink" Target="https://www.marketingevolution.com/marketing-essentials/data-quality?hsLang=en" TargetMode="External"/><Relationship Id="rId5" Type="http://schemas.openxmlformats.org/officeDocument/2006/relationships/hyperlink" Target="https://hbr.org/2018/05/why-marketing-analytics-hasnt-lived-up-to-its-promise" TargetMode="External"/><Relationship Id="rId6" Type="http://schemas.openxmlformats.org/officeDocument/2006/relationships/hyperlink" Target="https://www.marketingevolution.com/knowledge-center/what-is-the-best-marketing-attribution-model-for-your-organization?hsLang=en" TargetMode="External"/><Relationship Id="rId7" Type="http://schemas.openxmlformats.org/officeDocument/2006/relationships/hyperlink" Target="https://www.marketingevolution.com/marketing-essentials/offline-media-optimization?hsLang=en"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8a63a6cd78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8a63a6cd78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8a63a6cd78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8a63a6cd78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8a63a6cd78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8a63a6cd78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8a63a6cd78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8a63a6cd78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8a63a6cd78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8a63a6cd78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8a63a6cd78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8a63a6cd78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8a63a6cd78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8a63a6cd78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8a63a6cd78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8a63a6cd78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8a63a6cd78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8a63a6cd78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8a63a6cd78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8a63a6cd78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2069c72936_2_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2069c72936_2_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8a63a6cd78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8a63a6cd78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8a63a6cd78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8a63a6cd78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8a63a6cd7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8a63a6cd7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8a63a6cd78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8a63a6cd78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50">
                <a:solidFill>
                  <a:srgbClr val="424242"/>
                </a:solidFill>
              </a:rPr>
              <a:t>Let’s delve into few interesting segments:</a:t>
            </a:r>
            <a:endParaRPr sz="1350">
              <a:solidFill>
                <a:srgbClr val="424242"/>
              </a:solidFill>
            </a:endParaRPr>
          </a:p>
          <a:p>
            <a:pPr indent="-314325" lvl="0" marL="749300" rtl="0" algn="l">
              <a:lnSpc>
                <a:spcPct val="115000"/>
              </a:lnSpc>
              <a:spcBef>
                <a:spcPts val="2300"/>
              </a:spcBef>
              <a:spcAft>
                <a:spcPts val="0"/>
              </a:spcAft>
              <a:buClr>
                <a:srgbClr val="424242"/>
              </a:buClr>
              <a:buSzPts val="1350"/>
              <a:buChar char="●"/>
            </a:pPr>
            <a:r>
              <a:rPr b="1" lang="en" sz="1350">
                <a:solidFill>
                  <a:srgbClr val="424242"/>
                </a:solidFill>
              </a:rPr>
              <a:t>Champions</a:t>
            </a:r>
            <a:r>
              <a:rPr lang="en" sz="1350">
                <a:solidFill>
                  <a:srgbClr val="424242"/>
                </a:solidFill>
              </a:rPr>
              <a:t> are your best customers, who bought most recently, most often, and are heavy spenders. Reward these customers. They can become early adopters for new products and will help promote your brand.</a:t>
            </a:r>
            <a:endParaRPr sz="1350">
              <a:solidFill>
                <a:srgbClr val="424242"/>
              </a:solidFill>
            </a:endParaRPr>
          </a:p>
          <a:p>
            <a:pPr indent="-314325" lvl="0" marL="749300" rtl="0" algn="l">
              <a:lnSpc>
                <a:spcPct val="115000"/>
              </a:lnSpc>
              <a:spcBef>
                <a:spcPts val="0"/>
              </a:spcBef>
              <a:spcAft>
                <a:spcPts val="0"/>
              </a:spcAft>
              <a:buClr>
                <a:srgbClr val="424242"/>
              </a:buClr>
              <a:buSzPts val="1350"/>
              <a:buChar char="●"/>
            </a:pPr>
            <a:r>
              <a:rPr b="1" lang="en" sz="1350">
                <a:solidFill>
                  <a:srgbClr val="424242"/>
                </a:solidFill>
              </a:rPr>
              <a:t>Potential Loyalists</a:t>
            </a:r>
            <a:r>
              <a:rPr lang="en" sz="1350">
                <a:solidFill>
                  <a:srgbClr val="424242"/>
                </a:solidFill>
              </a:rPr>
              <a:t> are your recent customers with average frequency and who spent a good amount. Offer membership or loyalty programs or recommend related products to upsell them and help them become your Loyalists or Champions.</a:t>
            </a:r>
            <a:endParaRPr sz="1350">
              <a:solidFill>
                <a:srgbClr val="424242"/>
              </a:solidFill>
            </a:endParaRPr>
          </a:p>
          <a:p>
            <a:pPr indent="-314325" lvl="0" marL="749300" rtl="0" algn="l">
              <a:lnSpc>
                <a:spcPct val="115000"/>
              </a:lnSpc>
              <a:spcBef>
                <a:spcPts val="0"/>
              </a:spcBef>
              <a:spcAft>
                <a:spcPts val="0"/>
              </a:spcAft>
              <a:buClr>
                <a:srgbClr val="424242"/>
              </a:buClr>
              <a:buSzPts val="1350"/>
              <a:buChar char="●"/>
            </a:pPr>
            <a:r>
              <a:rPr b="1" lang="en" sz="1350">
                <a:solidFill>
                  <a:srgbClr val="424242"/>
                </a:solidFill>
              </a:rPr>
              <a:t>New Customers</a:t>
            </a:r>
            <a:r>
              <a:rPr lang="en" sz="1350">
                <a:solidFill>
                  <a:srgbClr val="424242"/>
                </a:solidFill>
              </a:rPr>
              <a:t> are your customers who have a high overall RFM score but are not frequent shoppers. Start building relationships with these customers by providing onboarding support and special offers to increase their visits.</a:t>
            </a:r>
            <a:endParaRPr sz="1350">
              <a:solidFill>
                <a:srgbClr val="424242"/>
              </a:solidFill>
            </a:endParaRPr>
          </a:p>
          <a:p>
            <a:pPr indent="-314325" lvl="0" marL="749300" rtl="0" algn="l">
              <a:lnSpc>
                <a:spcPct val="115000"/>
              </a:lnSpc>
              <a:spcBef>
                <a:spcPts val="0"/>
              </a:spcBef>
              <a:spcAft>
                <a:spcPts val="0"/>
              </a:spcAft>
              <a:buClr>
                <a:srgbClr val="424242"/>
              </a:buClr>
              <a:buSzPts val="1350"/>
              <a:buChar char="●"/>
            </a:pPr>
            <a:r>
              <a:rPr b="1" lang="en" sz="1350">
                <a:solidFill>
                  <a:srgbClr val="424242"/>
                </a:solidFill>
              </a:rPr>
              <a:t>At Risk Customers</a:t>
            </a:r>
            <a:r>
              <a:rPr lang="en" sz="1350">
                <a:solidFill>
                  <a:srgbClr val="424242"/>
                </a:solidFill>
              </a:rPr>
              <a:t> are your customers who purchased often and spent big amounts, but haven’t purchased recently. Send them personalized reactivation campaigns to reconnect, and offer renewals and helpful products to encourage another purchase.</a:t>
            </a:r>
            <a:endParaRPr sz="1350">
              <a:solidFill>
                <a:srgbClr val="424242"/>
              </a:solidFill>
            </a:endParaRPr>
          </a:p>
          <a:p>
            <a:pPr indent="-314325" lvl="0" marL="749300" rtl="0" algn="l">
              <a:lnSpc>
                <a:spcPct val="115000"/>
              </a:lnSpc>
              <a:spcBef>
                <a:spcPts val="0"/>
              </a:spcBef>
              <a:spcAft>
                <a:spcPts val="0"/>
              </a:spcAft>
              <a:buClr>
                <a:srgbClr val="424242"/>
              </a:buClr>
              <a:buSzPts val="1350"/>
              <a:buChar char="●"/>
            </a:pPr>
            <a:r>
              <a:rPr b="1" lang="en" sz="1350">
                <a:solidFill>
                  <a:srgbClr val="424242"/>
                </a:solidFill>
              </a:rPr>
              <a:t>Can’t Lose Them</a:t>
            </a:r>
            <a:r>
              <a:rPr lang="en" sz="1350">
                <a:solidFill>
                  <a:srgbClr val="424242"/>
                </a:solidFill>
              </a:rPr>
              <a:t> are customers who used to visit and purchase quite often, but haven’t been visiting recently. Bring them back with relevant promotions, and run surveys to find out what went wrong and avoid losing them to a competitor.</a:t>
            </a:r>
            <a:endParaRPr sz="1350">
              <a:solidFill>
                <a:srgbClr val="424242"/>
              </a:solidFill>
            </a:endParaRPr>
          </a:p>
          <a:p>
            <a:pPr indent="0" lvl="0" marL="0" rtl="0" algn="l">
              <a:lnSpc>
                <a:spcPct val="115000"/>
              </a:lnSpc>
              <a:spcBef>
                <a:spcPts val="4600"/>
              </a:spcBef>
              <a:spcAft>
                <a:spcPts val="0"/>
              </a:spcAft>
              <a:buClr>
                <a:schemeClr val="dk1"/>
              </a:buClr>
              <a:buSzPts val="1100"/>
              <a:buFont typeface="Arial"/>
              <a:buNone/>
            </a:pPr>
            <a:r>
              <a:t/>
            </a:r>
            <a:endParaRPr sz="1350">
              <a:solidFill>
                <a:srgbClr val="424242"/>
              </a:solidFill>
            </a:endParaRPr>
          </a:p>
          <a:p>
            <a:pPr indent="0" lvl="0" marL="0" rtl="0" algn="l">
              <a:spcBef>
                <a:spcPts val="23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1a90907f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1a90907f1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8a63a6cd7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8a63a6cd7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8a63a6cd7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8a63a6cd7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8a63a6cd7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8a63a6cd7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3600"/>
              </a:spcBef>
              <a:spcAft>
                <a:spcPts val="0"/>
              </a:spcAft>
              <a:buClr>
                <a:srgbClr val="011140"/>
              </a:buClr>
              <a:buSzPts val="1500"/>
              <a:buChar char="●"/>
            </a:pPr>
            <a:r>
              <a:rPr b="1" lang="en" sz="1500">
                <a:solidFill>
                  <a:srgbClr val="011140"/>
                </a:solidFill>
                <a:highlight>
                  <a:srgbClr val="FFFFFF"/>
                </a:highlight>
              </a:rPr>
              <a:t>Data Quantity</a:t>
            </a:r>
            <a:r>
              <a:rPr lang="en" sz="1500">
                <a:solidFill>
                  <a:srgbClr val="011140"/>
                </a:solidFill>
                <a:highlight>
                  <a:srgbClr val="FFFFFF"/>
                </a:highlight>
              </a:rPr>
              <a:t>: Big data emerged during the digital age, enabling marketing teams to record every consumer click, impression and view. However this quantity of data is irrelevant if it cannot be structured and analyzed for insights that allow for in-campaign optimizations. This has left marketers grappling with how to best organize data to evaluate its meaning. In fact, </a:t>
            </a:r>
            <a:r>
              <a:rPr lang="en" sz="1500" u="sng">
                <a:solidFill>
                  <a:srgbClr val="4A6EE0"/>
                </a:solidFill>
                <a:highlight>
                  <a:srgbClr val="FFFFFF"/>
                </a:highlight>
                <a:hlinkClick r:id="rId2">
                  <a:extLst>
                    <a:ext uri="{A12FA001-AC4F-418D-AE19-62706E023703}">
                      <ahyp:hlinkClr val="tx"/>
                    </a:ext>
                  </a:extLst>
                </a:hlinkClick>
              </a:rPr>
              <a:t>research</a:t>
            </a:r>
            <a:r>
              <a:rPr lang="en" sz="1500">
                <a:solidFill>
                  <a:srgbClr val="011140"/>
                </a:solidFill>
                <a:highlight>
                  <a:srgbClr val="FFFFFF"/>
                </a:highlight>
              </a:rPr>
              <a:t> shows that experienced data scientists spend the majority of their time wrangling and formatting data, rather than analyzing it</a:t>
            </a:r>
            <a:endParaRPr sz="1500">
              <a:solidFill>
                <a:srgbClr val="011140"/>
              </a:solidFill>
              <a:highlight>
                <a:srgbClr val="FFFFFF"/>
              </a:highlight>
            </a:endParaRPr>
          </a:p>
          <a:p>
            <a:pPr indent="-323850" lvl="0" marL="457200" rtl="0" algn="l">
              <a:lnSpc>
                <a:spcPct val="150000"/>
              </a:lnSpc>
              <a:spcBef>
                <a:spcPts val="0"/>
              </a:spcBef>
              <a:spcAft>
                <a:spcPts val="0"/>
              </a:spcAft>
              <a:buClr>
                <a:srgbClr val="011140"/>
              </a:buClr>
              <a:buSzPts val="1500"/>
              <a:buChar char="●"/>
            </a:pPr>
            <a:r>
              <a:rPr b="1" lang="en" sz="1500">
                <a:solidFill>
                  <a:srgbClr val="011140"/>
                </a:solidFill>
                <a:highlight>
                  <a:srgbClr val="FFFFFF"/>
                </a:highlight>
              </a:rPr>
              <a:t>Data Quality: </a:t>
            </a:r>
            <a:r>
              <a:rPr lang="en" sz="1500">
                <a:solidFill>
                  <a:srgbClr val="011140"/>
                </a:solidFill>
                <a:highlight>
                  <a:srgbClr val="FFFFFF"/>
                </a:highlight>
              </a:rPr>
              <a:t>Not only is there a problem in terms of the vast information organizations must sift through, but this data is often viewed as unreliable. According to Forrester, </a:t>
            </a:r>
            <a:r>
              <a:rPr lang="en" sz="1500" u="sng">
                <a:solidFill>
                  <a:srgbClr val="4A6EE0"/>
                </a:solidFill>
                <a:highlight>
                  <a:srgbClr val="FFFFFF"/>
                </a:highlight>
                <a:hlinkClick r:id="rId3">
                  <a:extLst>
                    <a:ext uri="{A12FA001-AC4F-418D-AE19-62706E023703}">
                      <ahyp:hlinkClr val="tx"/>
                    </a:ext>
                  </a:extLst>
                </a:hlinkClick>
              </a:rPr>
              <a:t>21 percent</a:t>
            </a:r>
            <a:r>
              <a:rPr lang="en" sz="1500">
                <a:solidFill>
                  <a:srgbClr val="011140"/>
                </a:solidFill>
                <a:highlight>
                  <a:srgbClr val="FFFFFF"/>
                </a:highlight>
              </a:rPr>
              <a:t> of respondents’ media budgets were wasted due to poor data quality. This means one dollar out of every 5 dollars was not being utilized effectively. Over the course of a year, these dollars can add up, resulting in $1.2 million dollars and $16.5 million dollars of wasted budget for mid-size and enterprise level firms. Organizations need a process to maintain </a:t>
            </a:r>
            <a:r>
              <a:rPr lang="en" sz="1500" u="sng">
                <a:solidFill>
                  <a:srgbClr val="4A6EE0"/>
                </a:solidFill>
                <a:highlight>
                  <a:srgbClr val="FFFFFF"/>
                </a:highlight>
                <a:hlinkClick r:id="rId4">
                  <a:extLst>
                    <a:ext uri="{A12FA001-AC4F-418D-AE19-62706E023703}">
                      <ahyp:hlinkClr val="tx"/>
                    </a:ext>
                  </a:extLst>
                </a:hlinkClick>
              </a:rPr>
              <a:t>data quality</a:t>
            </a:r>
            <a:r>
              <a:rPr lang="en" sz="1500">
                <a:solidFill>
                  <a:srgbClr val="011140"/>
                </a:solidFill>
                <a:highlight>
                  <a:srgbClr val="FFFFFF"/>
                </a:highlight>
              </a:rPr>
              <a:t>, so that employees can leverage accurate information to make the right decisions.</a:t>
            </a:r>
            <a:endParaRPr sz="1500">
              <a:solidFill>
                <a:srgbClr val="011140"/>
              </a:solidFill>
              <a:highlight>
                <a:srgbClr val="FFFFFF"/>
              </a:highlight>
            </a:endParaRPr>
          </a:p>
          <a:p>
            <a:pPr indent="-323850" lvl="0" marL="457200" rtl="0" algn="l">
              <a:lnSpc>
                <a:spcPct val="150000"/>
              </a:lnSpc>
              <a:spcBef>
                <a:spcPts val="0"/>
              </a:spcBef>
              <a:spcAft>
                <a:spcPts val="0"/>
              </a:spcAft>
              <a:buClr>
                <a:srgbClr val="011140"/>
              </a:buClr>
              <a:buSzPts val="1500"/>
              <a:buChar char="●"/>
            </a:pPr>
            <a:r>
              <a:rPr b="1" lang="en" sz="1500">
                <a:solidFill>
                  <a:srgbClr val="011140"/>
                </a:solidFill>
                <a:highlight>
                  <a:srgbClr val="FFFFFF"/>
                </a:highlight>
              </a:rPr>
              <a:t>Lack of Data Scientists</a:t>
            </a:r>
            <a:r>
              <a:rPr lang="en" sz="1500">
                <a:solidFill>
                  <a:srgbClr val="011140"/>
                </a:solidFill>
                <a:highlight>
                  <a:srgbClr val="FFFFFF"/>
                </a:highlight>
              </a:rPr>
              <a:t>: Even if companies have access to the right data, many don’t have access to the right people. In fact, according to a survey by The CMO, </a:t>
            </a:r>
            <a:r>
              <a:rPr lang="en" sz="1500" u="sng">
                <a:solidFill>
                  <a:srgbClr val="4A6EE0"/>
                </a:solidFill>
                <a:highlight>
                  <a:srgbClr val="FFFFFF"/>
                </a:highlight>
                <a:hlinkClick r:id="rId5">
                  <a:extLst>
                    <a:ext uri="{A12FA001-AC4F-418D-AE19-62706E023703}">
                      <ahyp:hlinkClr val="tx"/>
                    </a:ext>
                  </a:extLst>
                </a:hlinkClick>
              </a:rPr>
              <a:t>only 1.9% of companies</a:t>
            </a:r>
            <a:r>
              <a:rPr lang="en" sz="1500">
                <a:solidFill>
                  <a:srgbClr val="011140"/>
                </a:solidFill>
                <a:highlight>
                  <a:srgbClr val="FFFFFF"/>
                </a:highlight>
              </a:rPr>
              <a:t> believe they have the right people to fully leverage marketing analytics.</a:t>
            </a:r>
            <a:endParaRPr sz="1500">
              <a:solidFill>
                <a:srgbClr val="011140"/>
              </a:solidFill>
              <a:highlight>
                <a:srgbClr val="FFFFFF"/>
              </a:highlight>
            </a:endParaRPr>
          </a:p>
          <a:p>
            <a:pPr indent="-323850" lvl="0" marL="457200" rtl="0" algn="l">
              <a:lnSpc>
                <a:spcPct val="150000"/>
              </a:lnSpc>
              <a:spcBef>
                <a:spcPts val="0"/>
              </a:spcBef>
              <a:spcAft>
                <a:spcPts val="0"/>
              </a:spcAft>
              <a:buClr>
                <a:srgbClr val="011140"/>
              </a:buClr>
              <a:buSzPts val="1500"/>
              <a:buChar char="●"/>
            </a:pPr>
            <a:r>
              <a:rPr b="1" lang="en" sz="1500">
                <a:solidFill>
                  <a:srgbClr val="011140"/>
                </a:solidFill>
                <a:highlight>
                  <a:srgbClr val="FFFFFF"/>
                </a:highlight>
              </a:rPr>
              <a:t>Selecting Attribution Models</a:t>
            </a:r>
            <a:r>
              <a:rPr lang="en" sz="1500">
                <a:solidFill>
                  <a:srgbClr val="011140"/>
                </a:solidFill>
                <a:highlight>
                  <a:srgbClr val="FFFFFF"/>
                </a:highlight>
              </a:rPr>
              <a:t>: </a:t>
            </a:r>
            <a:r>
              <a:rPr lang="en" sz="1500" u="sng">
                <a:solidFill>
                  <a:srgbClr val="4A6EE0"/>
                </a:solidFill>
                <a:highlight>
                  <a:srgbClr val="FFFFFF"/>
                </a:highlight>
                <a:hlinkClick r:id="rId6">
                  <a:extLst>
                    <a:ext uri="{A12FA001-AC4F-418D-AE19-62706E023703}">
                      <ahyp:hlinkClr val="tx"/>
                    </a:ext>
                  </a:extLst>
                </a:hlinkClick>
              </a:rPr>
              <a:t>Determining the model</a:t>
            </a:r>
            <a:r>
              <a:rPr lang="en" sz="1500">
                <a:solidFill>
                  <a:srgbClr val="011140"/>
                </a:solidFill>
                <a:highlight>
                  <a:srgbClr val="FFFFFF"/>
                </a:highlight>
              </a:rPr>
              <a:t> that provides the right insights can be tricky. For example, media mix modeling and multi-touch attribution offer entirely different insights – aggregate campaign-focused data and person-level consumer data respectively. The models that marketers choose will dictate the types of insights they receive. Engagement analysis across so many channels can create confusion when it’s time to choose the right model.</a:t>
            </a:r>
            <a:endParaRPr sz="1500">
              <a:solidFill>
                <a:srgbClr val="011140"/>
              </a:solidFill>
              <a:highlight>
                <a:srgbClr val="FFFFFF"/>
              </a:highlight>
            </a:endParaRPr>
          </a:p>
          <a:p>
            <a:pPr indent="-323850" lvl="0" marL="457200" rtl="0" algn="l">
              <a:lnSpc>
                <a:spcPct val="150000"/>
              </a:lnSpc>
              <a:spcBef>
                <a:spcPts val="0"/>
              </a:spcBef>
              <a:spcAft>
                <a:spcPts val="0"/>
              </a:spcAft>
              <a:buClr>
                <a:srgbClr val="011140"/>
              </a:buClr>
              <a:buSzPts val="1500"/>
              <a:buChar char="●"/>
            </a:pPr>
            <a:r>
              <a:rPr b="1" lang="en" sz="1500">
                <a:solidFill>
                  <a:srgbClr val="011140"/>
                </a:solidFill>
                <a:highlight>
                  <a:srgbClr val="FFFFFF"/>
                </a:highlight>
              </a:rPr>
              <a:t>Correlating Data: </a:t>
            </a:r>
            <a:r>
              <a:rPr lang="en" sz="1500">
                <a:solidFill>
                  <a:srgbClr val="011140"/>
                </a:solidFill>
                <a:highlight>
                  <a:srgbClr val="FFFFFF"/>
                </a:highlight>
              </a:rPr>
              <a:t>In this same vein, because marketers are collecting data from so many different sources, they must find a way to normalize it to make it comparable. It’s especially challenging comparing online and </a:t>
            </a:r>
            <a:r>
              <a:rPr lang="en" sz="1500" u="sng">
                <a:solidFill>
                  <a:srgbClr val="4A6EE0"/>
                </a:solidFill>
                <a:highlight>
                  <a:srgbClr val="FFFFFF"/>
                </a:highlight>
                <a:hlinkClick r:id="rId7">
                  <a:extLst>
                    <a:ext uri="{A12FA001-AC4F-418D-AE19-62706E023703}">
                      <ahyp:hlinkClr val="tx"/>
                    </a:ext>
                  </a:extLst>
                </a:hlinkClick>
              </a:rPr>
              <a:t>offline engagements</a:t>
            </a:r>
            <a:r>
              <a:rPr lang="en" sz="1500">
                <a:solidFill>
                  <a:srgbClr val="011140"/>
                </a:solidFill>
                <a:highlight>
                  <a:srgbClr val="FFFFFF"/>
                </a:highlight>
              </a:rPr>
              <a:t>, as they are typically measured by different attribution models. This is where unified marketing measurement and marketing analytics platforms demonstrate true value, organizing data from disparate sources. </a:t>
            </a:r>
            <a:endParaRPr sz="1500">
              <a:solidFill>
                <a:srgbClr val="011140"/>
              </a:solidFill>
              <a:highlight>
                <a:srgbClr val="FFFFFF"/>
              </a:highlight>
            </a:endParaRPr>
          </a:p>
          <a:p>
            <a:pPr indent="0" lvl="0" marL="457200" rtl="0" algn="l">
              <a:lnSpc>
                <a:spcPct val="150000"/>
              </a:lnSpc>
              <a:spcBef>
                <a:spcPts val="4100"/>
              </a:spcBef>
              <a:spcAft>
                <a:spcPts val="0"/>
              </a:spcAft>
              <a:buNone/>
            </a:pPr>
            <a:r>
              <a:t/>
            </a:r>
            <a:endParaRPr sz="1500">
              <a:solidFill>
                <a:srgbClr val="011140"/>
              </a:solidFill>
              <a:highlight>
                <a:srgbClr val="FFFFFF"/>
              </a:highlight>
            </a:endParaRPr>
          </a:p>
          <a:p>
            <a:pPr indent="0" lvl="0" marL="0" rtl="0" algn="l">
              <a:spcBef>
                <a:spcPts val="41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8a63a6cd78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8a63a6cd78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8a63a6cd78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8a63a6cd78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8a63a6cd78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8a63a6cd78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292100" lvl="5" marL="2743200" algn="ctr">
              <a:spcBef>
                <a:spcPts val="0"/>
              </a:spcBef>
              <a:spcAft>
                <a:spcPts val="0"/>
              </a:spcAft>
              <a:buSzPts val="1000"/>
              <a:buChar char="■"/>
              <a:defRPr/>
            </a:lvl6pPr>
            <a:lvl7pPr indent="-292100" lvl="6" marL="3200400" algn="ctr">
              <a:spcBef>
                <a:spcPts val="0"/>
              </a:spcBef>
              <a:spcAft>
                <a:spcPts val="0"/>
              </a:spcAft>
              <a:buSzPts val="1000"/>
              <a:buChar char="●"/>
              <a:defRPr/>
            </a:lvl7pPr>
            <a:lvl8pPr indent="-292100" lvl="7" marL="3657600" algn="ctr">
              <a:spcBef>
                <a:spcPts val="0"/>
              </a:spcBef>
              <a:spcAft>
                <a:spcPts val="0"/>
              </a:spcAft>
              <a:buSzPts val="1000"/>
              <a:buChar char="○"/>
              <a:defRPr/>
            </a:lvl8pPr>
            <a:lvl9pPr indent="-292100" lvl="8" marL="4114800" algn="ctr">
              <a:spcBef>
                <a:spcPts val="0"/>
              </a:spcBef>
              <a:spcAft>
                <a:spcPts val="0"/>
              </a:spcAft>
              <a:buSzPts val="10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Inter"/>
              <a:buNone/>
              <a:defRPr sz="2800">
                <a:solidFill>
                  <a:schemeClr val="dk1"/>
                </a:solidFill>
                <a:latin typeface="Inter"/>
                <a:ea typeface="Inter"/>
                <a:cs typeface="Inter"/>
                <a:sym typeface="Inter"/>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Inter"/>
              <a:buChar char="●"/>
              <a:defRPr sz="1800">
                <a:solidFill>
                  <a:schemeClr val="dk2"/>
                </a:solidFill>
                <a:latin typeface="Inter"/>
                <a:ea typeface="Inter"/>
                <a:cs typeface="Inter"/>
                <a:sym typeface="Inter"/>
              </a:defRPr>
            </a:lvl1pPr>
            <a:lvl2pPr indent="-317500" lvl="1" marL="914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2pPr>
            <a:lvl3pPr indent="-317500" lvl="2" marL="1371600">
              <a:lnSpc>
                <a:spcPct val="115000"/>
              </a:lnSpc>
              <a:spcBef>
                <a:spcPts val="0"/>
              </a:spcBef>
              <a:spcAft>
                <a:spcPts val="0"/>
              </a:spcAft>
              <a:buClr>
                <a:schemeClr val="dk2"/>
              </a:buClr>
              <a:buSzPts val="1400"/>
              <a:buFont typeface="Inter SemiBold"/>
              <a:buChar char="■"/>
              <a:defRPr>
                <a:solidFill>
                  <a:schemeClr val="dk2"/>
                </a:solidFill>
                <a:latin typeface="Inter SemiBold"/>
                <a:ea typeface="Inter SemiBold"/>
                <a:cs typeface="Inter SemiBold"/>
                <a:sym typeface="Inter SemiBold"/>
              </a:defRPr>
            </a:lvl3pPr>
            <a:lvl4pPr indent="-304800" lvl="3" marL="1828800">
              <a:lnSpc>
                <a:spcPct val="115000"/>
              </a:lnSpc>
              <a:spcBef>
                <a:spcPts val="0"/>
              </a:spcBef>
              <a:spcAft>
                <a:spcPts val="0"/>
              </a:spcAft>
              <a:buClr>
                <a:schemeClr val="dk2"/>
              </a:buClr>
              <a:buSzPts val="1200"/>
              <a:buFont typeface="Inter Medium"/>
              <a:buChar char="●"/>
              <a:defRPr sz="1200">
                <a:solidFill>
                  <a:schemeClr val="dk2"/>
                </a:solidFill>
                <a:latin typeface="Inter Medium"/>
                <a:ea typeface="Inter Medium"/>
                <a:cs typeface="Inter Medium"/>
                <a:sym typeface="Inter Medium"/>
              </a:defRPr>
            </a:lvl4pPr>
            <a:lvl5pPr indent="-304800" lvl="4" marL="22860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indent="-292100" lvl="5" marL="2743200">
              <a:lnSpc>
                <a:spcPct val="115000"/>
              </a:lnSpc>
              <a:spcBef>
                <a:spcPts val="0"/>
              </a:spcBef>
              <a:spcAft>
                <a:spcPts val="0"/>
              </a:spcAft>
              <a:buClr>
                <a:schemeClr val="dk2"/>
              </a:buClr>
              <a:buSzPts val="1000"/>
              <a:buFont typeface="Inter"/>
              <a:buChar char="■"/>
              <a:defRPr b="1" sz="1000">
                <a:solidFill>
                  <a:schemeClr val="dk2"/>
                </a:solidFill>
                <a:latin typeface="Inter"/>
                <a:ea typeface="Inter"/>
                <a:cs typeface="Inter"/>
                <a:sym typeface="Inter"/>
              </a:defRPr>
            </a:lvl6pPr>
            <a:lvl7pPr indent="-292100" lvl="6" marL="3200400">
              <a:lnSpc>
                <a:spcPct val="115000"/>
              </a:lnSpc>
              <a:spcBef>
                <a:spcPts val="0"/>
              </a:spcBef>
              <a:spcAft>
                <a:spcPts val="0"/>
              </a:spcAft>
              <a:buClr>
                <a:schemeClr val="dk2"/>
              </a:buClr>
              <a:buSzPts val="1000"/>
              <a:buFont typeface="Inter Medium"/>
              <a:buChar char="●"/>
              <a:defRPr sz="1000">
                <a:solidFill>
                  <a:schemeClr val="dk2"/>
                </a:solidFill>
                <a:latin typeface="Inter Medium"/>
                <a:ea typeface="Inter Medium"/>
                <a:cs typeface="Inter Medium"/>
                <a:sym typeface="Inter Medium"/>
              </a:defRPr>
            </a:lvl7pPr>
            <a:lvl8pPr indent="-292100" lvl="7" marL="3657600">
              <a:lnSpc>
                <a:spcPct val="115000"/>
              </a:lnSpc>
              <a:spcBef>
                <a:spcPts val="0"/>
              </a:spcBef>
              <a:spcAft>
                <a:spcPts val="0"/>
              </a:spcAft>
              <a:buClr>
                <a:schemeClr val="dk2"/>
              </a:buClr>
              <a:buSzPts val="1000"/>
              <a:buFont typeface="Inter"/>
              <a:buChar char="○"/>
              <a:defRPr sz="1000">
                <a:solidFill>
                  <a:schemeClr val="dk2"/>
                </a:solidFill>
                <a:latin typeface="Inter"/>
                <a:ea typeface="Inter"/>
                <a:cs typeface="Inter"/>
                <a:sym typeface="Inter"/>
              </a:defRPr>
            </a:lvl8pPr>
            <a:lvl9pPr indent="-292100" lvl="8" marL="4114800">
              <a:lnSpc>
                <a:spcPct val="115000"/>
              </a:lnSpc>
              <a:spcBef>
                <a:spcPts val="0"/>
              </a:spcBef>
              <a:spcAft>
                <a:spcPts val="0"/>
              </a:spcAft>
              <a:buClr>
                <a:schemeClr val="dk2"/>
              </a:buClr>
              <a:buSzPts val="1000"/>
              <a:buFont typeface="Inter"/>
              <a:buChar char="■"/>
              <a:defRPr sz="1000">
                <a:solidFill>
                  <a:schemeClr val="dk2"/>
                </a:solidFill>
                <a:latin typeface="Inter"/>
                <a:ea typeface="Inter"/>
                <a:cs typeface="Inter"/>
                <a:sym typeface="Inter"/>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2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491700" y="1840325"/>
            <a:ext cx="8160600" cy="1101000"/>
          </a:xfrm>
          <a:prstGeom prst="rect">
            <a:avLst/>
          </a:prstGeom>
          <a:noFill/>
          <a:ln>
            <a:noFill/>
          </a:ln>
        </p:spPr>
        <p:txBody>
          <a:bodyPr anchorCtr="0" anchor="b" bIns="91425" lIns="0" spcFirstLastPara="1" rIns="91425" wrap="square" tIns="91425">
            <a:noAutofit/>
          </a:bodyPr>
          <a:lstStyle/>
          <a:p>
            <a:pPr indent="0" lvl="0" marL="0" rtl="0" algn="l">
              <a:spcBef>
                <a:spcPts val="0"/>
              </a:spcBef>
              <a:spcAft>
                <a:spcPts val="0"/>
              </a:spcAft>
              <a:buNone/>
            </a:pPr>
            <a:r>
              <a:rPr lang="en" sz="2000">
                <a:solidFill>
                  <a:schemeClr val="dk1"/>
                </a:solidFill>
                <a:latin typeface="Inter"/>
                <a:ea typeface="Inter"/>
                <a:cs typeface="Inter"/>
                <a:sym typeface="Inter"/>
              </a:rPr>
              <a:t>Melek for Member #1</a:t>
            </a:r>
            <a:endParaRPr sz="4000">
              <a:solidFill>
                <a:schemeClr val="dk1"/>
              </a:solidFill>
              <a:latin typeface="Inter"/>
              <a:ea typeface="Inter"/>
              <a:cs typeface="Inter"/>
              <a:sym typeface="Inter"/>
            </a:endParaRPr>
          </a:p>
          <a:p>
            <a:pPr indent="0" lvl="0" marL="0" rtl="0" algn="l">
              <a:spcBef>
                <a:spcPts val="0"/>
              </a:spcBef>
              <a:spcAft>
                <a:spcPts val="0"/>
              </a:spcAft>
              <a:buNone/>
            </a:pPr>
            <a:r>
              <a:rPr b="1" lang="en" sz="4000">
                <a:solidFill>
                  <a:schemeClr val="dk1"/>
                </a:solidFill>
                <a:latin typeface="Inter"/>
                <a:ea typeface="Inter"/>
                <a:cs typeface="Inter"/>
                <a:sym typeface="Inter"/>
              </a:rPr>
              <a:t>Marketing Analytics</a:t>
            </a:r>
            <a:endParaRPr b="1" sz="4000">
              <a:solidFill>
                <a:schemeClr val="dk1"/>
              </a:solidFill>
              <a:latin typeface="Inter"/>
              <a:ea typeface="Inter"/>
              <a:cs typeface="Inter"/>
              <a:sym typeface="Inter"/>
            </a:endParaRPr>
          </a:p>
        </p:txBody>
      </p:sp>
      <p:pic>
        <p:nvPicPr>
          <p:cNvPr id="55" name="Google Shape;55;p13"/>
          <p:cNvPicPr preferRelativeResize="0"/>
          <p:nvPr/>
        </p:nvPicPr>
        <p:blipFill rotWithShape="1">
          <a:blip r:embed="rId3">
            <a:alphaModFix/>
          </a:blip>
          <a:srcRect b="0" l="10" r="-10" t="0"/>
          <a:stretch/>
        </p:blipFill>
        <p:spPr>
          <a:xfrm>
            <a:off x="6363850" y="3798225"/>
            <a:ext cx="1181100" cy="1181002"/>
          </a:xfrm>
          <a:prstGeom prst="rect">
            <a:avLst/>
          </a:prstGeom>
          <a:noFill/>
          <a:ln>
            <a:noFill/>
          </a:ln>
        </p:spPr>
      </p:pic>
      <p:sp>
        <p:nvSpPr>
          <p:cNvPr id="56" name="Google Shape;56;p13"/>
          <p:cNvSpPr/>
          <p:nvPr/>
        </p:nvSpPr>
        <p:spPr>
          <a:xfrm>
            <a:off x="311700" y="3271675"/>
            <a:ext cx="2918100" cy="332400"/>
          </a:xfrm>
          <a:prstGeom prst="rect">
            <a:avLst/>
          </a:prstGeom>
          <a:solidFill>
            <a:srgbClr val="527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solidFill>
                <a:schemeClr val="lt1"/>
              </a:solidFill>
              <a:latin typeface="IBM Plex Mono"/>
              <a:ea typeface="IBM Plex Mono"/>
              <a:cs typeface="IBM Plex Mono"/>
              <a:sym typeface="IBM Plex Mono"/>
            </a:endParaRPr>
          </a:p>
        </p:txBody>
      </p:sp>
      <p:sp>
        <p:nvSpPr>
          <p:cNvPr id="57" name="Google Shape;57;p13"/>
          <p:cNvSpPr/>
          <p:nvPr/>
        </p:nvSpPr>
        <p:spPr>
          <a:xfrm>
            <a:off x="3229822" y="3271675"/>
            <a:ext cx="2361900" cy="332400"/>
          </a:xfrm>
          <a:prstGeom prst="rect">
            <a:avLst/>
          </a:prstGeom>
          <a:solidFill>
            <a:srgbClr val="975EC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chemeClr val="lt1"/>
              </a:solidFill>
              <a:latin typeface="IBM Plex Mono"/>
              <a:ea typeface="IBM Plex Mono"/>
              <a:cs typeface="IBM Plex Mono"/>
              <a:sym typeface="IBM Plex Mono"/>
            </a:endParaRPr>
          </a:p>
        </p:txBody>
      </p:sp>
      <p:sp>
        <p:nvSpPr>
          <p:cNvPr id="58" name="Google Shape;58;p13"/>
          <p:cNvSpPr/>
          <p:nvPr/>
        </p:nvSpPr>
        <p:spPr>
          <a:xfrm>
            <a:off x="8520938" y="3271675"/>
            <a:ext cx="623100" cy="332400"/>
          </a:xfrm>
          <a:prstGeom prst="rect">
            <a:avLst/>
          </a:prstGeom>
          <a:solidFill>
            <a:srgbClr val="051D4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chemeClr val="lt1"/>
              </a:solidFill>
              <a:latin typeface="IBM Plex Mono"/>
              <a:ea typeface="IBM Plex Mono"/>
              <a:cs typeface="IBM Plex Mono"/>
              <a:sym typeface="IBM Plex Mono"/>
            </a:endParaRPr>
          </a:p>
        </p:txBody>
      </p:sp>
      <p:sp>
        <p:nvSpPr>
          <p:cNvPr id="59" name="Google Shape;59;p13"/>
          <p:cNvSpPr/>
          <p:nvPr/>
        </p:nvSpPr>
        <p:spPr>
          <a:xfrm>
            <a:off x="5591906" y="3271675"/>
            <a:ext cx="1748100" cy="332400"/>
          </a:xfrm>
          <a:prstGeom prst="rect">
            <a:avLst/>
          </a:prstGeom>
          <a:solidFill>
            <a:srgbClr val="FF647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chemeClr val="lt1"/>
              </a:solidFill>
              <a:latin typeface="IBM Plex Mono"/>
              <a:ea typeface="IBM Plex Mono"/>
              <a:cs typeface="IBM Plex Mono"/>
              <a:sym typeface="IBM Plex Mono"/>
            </a:endParaRPr>
          </a:p>
        </p:txBody>
      </p:sp>
      <p:sp>
        <p:nvSpPr>
          <p:cNvPr id="60" name="Google Shape;60;p13"/>
          <p:cNvSpPr/>
          <p:nvPr/>
        </p:nvSpPr>
        <p:spPr>
          <a:xfrm>
            <a:off x="7339896" y="3271675"/>
            <a:ext cx="1181100" cy="332400"/>
          </a:xfrm>
          <a:prstGeom prst="rect">
            <a:avLst/>
          </a:prstGeom>
          <a:solidFill>
            <a:srgbClr val="FFC62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chemeClr val="lt1"/>
              </a:solidFill>
              <a:latin typeface="IBM Plex Mono"/>
              <a:ea typeface="IBM Plex Mono"/>
              <a:cs typeface="IBM Plex Mono"/>
              <a:sym typeface="IBM Plex Mono"/>
            </a:endParaRPr>
          </a:p>
        </p:txBody>
      </p:sp>
      <p:sp>
        <p:nvSpPr>
          <p:cNvPr id="61" name="Google Shape;61;p13"/>
          <p:cNvSpPr txBox="1"/>
          <p:nvPr/>
        </p:nvSpPr>
        <p:spPr>
          <a:xfrm>
            <a:off x="311700" y="4856725"/>
            <a:ext cx="2860800" cy="247200"/>
          </a:xfrm>
          <a:prstGeom prst="rect">
            <a:avLst/>
          </a:prstGeom>
          <a:noFill/>
          <a:ln>
            <a:noFill/>
          </a:ln>
        </p:spPr>
        <p:txBody>
          <a:bodyPr anchorCtr="0" anchor="b" bIns="91425" lIns="0" spcFirstLastPara="1" rIns="91425" wrap="square" tIns="91425">
            <a:noAutofit/>
          </a:bodyPr>
          <a:lstStyle/>
          <a:p>
            <a:pPr indent="0" lvl="0" marL="0" rtl="0" algn="l">
              <a:spcBef>
                <a:spcPts val="0"/>
              </a:spcBef>
              <a:spcAft>
                <a:spcPts val="0"/>
              </a:spcAft>
              <a:buNone/>
            </a:pPr>
            <a:r>
              <a:rPr b="1" lang="en" sz="1100">
                <a:solidFill>
                  <a:schemeClr val="dk1"/>
                </a:solidFill>
                <a:latin typeface="Roboto Serif"/>
                <a:ea typeface="Roboto Serif"/>
                <a:cs typeface="Roboto Serif"/>
                <a:sym typeface="Roboto Serif"/>
              </a:rPr>
              <a:t>By : Novaldy Pratama Putra</a:t>
            </a:r>
            <a:endParaRPr b="1" sz="3100">
              <a:solidFill>
                <a:schemeClr val="dk1"/>
              </a:solidFill>
              <a:latin typeface="Roboto Serif"/>
              <a:ea typeface="Roboto Serif"/>
              <a:cs typeface="Roboto Serif"/>
              <a:sym typeface="Roboto Serif"/>
            </a:endParaRPr>
          </a:p>
        </p:txBody>
      </p:sp>
      <p:pic>
        <p:nvPicPr>
          <p:cNvPr id="62" name="Google Shape;62;p13"/>
          <p:cNvPicPr preferRelativeResize="0"/>
          <p:nvPr/>
        </p:nvPicPr>
        <p:blipFill>
          <a:blip r:embed="rId4">
            <a:alphaModFix/>
          </a:blip>
          <a:stretch>
            <a:fillRect/>
          </a:stretch>
        </p:blipFill>
        <p:spPr>
          <a:xfrm>
            <a:off x="7721928" y="3726575"/>
            <a:ext cx="1252671" cy="1252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2"/>
          <p:cNvPicPr preferRelativeResize="0"/>
          <p:nvPr/>
        </p:nvPicPr>
        <p:blipFill>
          <a:blip r:embed="rId3">
            <a:alphaModFix/>
          </a:blip>
          <a:stretch>
            <a:fillRect/>
          </a:stretch>
        </p:blipFill>
        <p:spPr>
          <a:xfrm>
            <a:off x="152400" y="152400"/>
            <a:ext cx="8561891" cy="4838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3"/>
          <p:cNvPicPr preferRelativeResize="0"/>
          <p:nvPr/>
        </p:nvPicPr>
        <p:blipFill>
          <a:blip r:embed="rId3">
            <a:alphaModFix/>
          </a:blip>
          <a:stretch>
            <a:fillRect/>
          </a:stretch>
        </p:blipFill>
        <p:spPr>
          <a:xfrm>
            <a:off x="152400" y="152400"/>
            <a:ext cx="8482040" cy="4838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24"/>
          <p:cNvPicPr preferRelativeResize="0"/>
          <p:nvPr/>
        </p:nvPicPr>
        <p:blipFill>
          <a:blip r:embed="rId3">
            <a:alphaModFix/>
          </a:blip>
          <a:stretch>
            <a:fillRect/>
          </a:stretch>
        </p:blipFill>
        <p:spPr>
          <a:xfrm>
            <a:off x="152400" y="152400"/>
            <a:ext cx="8530823"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5"/>
          <p:cNvPicPr preferRelativeResize="0"/>
          <p:nvPr/>
        </p:nvPicPr>
        <p:blipFill>
          <a:blip r:embed="rId3">
            <a:alphaModFix/>
          </a:blip>
          <a:stretch>
            <a:fillRect/>
          </a:stretch>
        </p:blipFill>
        <p:spPr>
          <a:xfrm>
            <a:off x="152400" y="152400"/>
            <a:ext cx="8567473" cy="483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6"/>
          <p:cNvPicPr preferRelativeResize="0"/>
          <p:nvPr/>
        </p:nvPicPr>
        <p:blipFill>
          <a:blip r:embed="rId3">
            <a:alphaModFix/>
          </a:blip>
          <a:stretch>
            <a:fillRect/>
          </a:stretch>
        </p:blipFill>
        <p:spPr>
          <a:xfrm>
            <a:off x="152400" y="152400"/>
            <a:ext cx="8499839" cy="4838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2. Retention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28"/>
          <p:cNvPicPr preferRelativeResize="0"/>
          <p:nvPr/>
        </p:nvPicPr>
        <p:blipFill>
          <a:blip r:embed="rId3">
            <a:alphaModFix/>
          </a:blip>
          <a:stretch>
            <a:fillRect/>
          </a:stretch>
        </p:blipFill>
        <p:spPr>
          <a:xfrm>
            <a:off x="152400" y="152400"/>
            <a:ext cx="8460567"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29"/>
          <p:cNvPicPr preferRelativeResize="0"/>
          <p:nvPr/>
        </p:nvPicPr>
        <p:blipFill>
          <a:blip r:embed="rId3">
            <a:alphaModFix/>
          </a:blip>
          <a:stretch>
            <a:fillRect/>
          </a:stretch>
        </p:blipFill>
        <p:spPr>
          <a:xfrm>
            <a:off x="152400" y="152400"/>
            <a:ext cx="8521889"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30"/>
          <p:cNvPicPr preferRelativeResize="0"/>
          <p:nvPr/>
        </p:nvPicPr>
        <p:blipFill>
          <a:blip r:embed="rId3">
            <a:alphaModFix/>
          </a:blip>
          <a:stretch>
            <a:fillRect/>
          </a:stretch>
        </p:blipFill>
        <p:spPr>
          <a:xfrm>
            <a:off x="152400" y="152400"/>
            <a:ext cx="8518126" cy="48386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31"/>
          <p:cNvPicPr preferRelativeResize="0"/>
          <p:nvPr/>
        </p:nvPicPr>
        <p:blipFill>
          <a:blip r:embed="rId3">
            <a:alphaModFix/>
          </a:blip>
          <a:stretch>
            <a:fillRect/>
          </a:stretch>
        </p:blipFill>
        <p:spPr>
          <a:xfrm>
            <a:off x="152400" y="152400"/>
            <a:ext cx="8453409"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4"/>
          <p:cNvSpPr txBox="1"/>
          <p:nvPr>
            <p:ph idx="1" type="body"/>
          </p:nvPr>
        </p:nvSpPr>
        <p:spPr>
          <a:xfrm>
            <a:off x="330600" y="335700"/>
            <a:ext cx="4144800" cy="763500"/>
          </a:xfrm>
          <a:prstGeom prst="rect">
            <a:avLst/>
          </a:prstGeom>
        </p:spPr>
        <p:txBody>
          <a:bodyPr anchorCtr="0" anchor="b" bIns="91425" lIns="91425" spcFirstLastPara="1" rIns="91425" wrap="square" tIns="91425">
            <a:noAutofit/>
          </a:bodyPr>
          <a:lstStyle/>
          <a:p>
            <a:pPr indent="0" lvl="0" marL="0" rtl="0" algn="l">
              <a:lnSpc>
                <a:spcPct val="95000"/>
              </a:lnSpc>
              <a:spcBef>
                <a:spcPts val="0"/>
              </a:spcBef>
              <a:spcAft>
                <a:spcPts val="1200"/>
              </a:spcAft>
              <a:buSzPts val="1100"/>
              <a:buNone/>
            </a:pPr>
            <a:r>
              <a:rPr lang="en" sz="2400">
                <a:solidFill>
                  <a:schemeClr val="dk1"/>
                </a:solidFill>
              </a:rPr>
              <a:t>Hi ! My name is Aldy</a:t>
            </a:r>
            <a:endParaRPr sz="2400">
              <a:solidFill>
                <a:schemeClr val="dk1"/>
              </a:solidFill>
            </a:endParaRPr>
          </a:p>
        </p:txBody>
      </p:sp>
      <p:sp>
        <p:nvSpPr>
          <p:cNvPr id="68" name="Google Shape;68;p14"/>
          <p:cNvSpPr/>
          <p:nvPr/>
        </p:nvSpPr>
        <p:spPr>
          <a:xfrm>
            <a:off x="0" y="0"/>
            <a:ext cx="335700" cy="514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8808300" y="0"/>
            <a:ext cx="335700" cy="514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rot="5400000">
            <a:off x="4399050" y="-4409250"/>
            <a:ext cx="335700" cy="915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rot="5400000">
            <a:off x="4404150" y="398550"/>
            <a:ext cx="335700" cy="915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 name="Google Shape;72;p14"/>
          <p:cNvPicPr preferRelativeResize="0"/>
          <p:nvPr/>
        </p:nvPicPr>
        <p:blipFill rotWithShape="1">
          <a:blip r:embed="rId3">
            <a:alphaModFix/>
          </a:blip>
          <a:srcRect b="1739" l="0" r="0" t="0"/>
          <a:stretch/>
        </p:blipFill>
        <p:spPr>
          <a:xfrm>
            <a:off x="330600" y="1418850"/>
            <a:ext cx="2471924" cy="2707251"/>
          </a:xfrm>
          <a:prstGeom prst="rect">
            <a:avLst/>
          </a:prstGeom>
          <a:noFill/>
          <a:ln cap="flat" cmpd="sng" w="9525">
            <a:solidFill>
              <a:srgbClr val="F2F4F8"/>
            </a:solidFill>
            <a:prstDash val="solid"/>
            <a:round/>
            <a:headEnd len="sm" w="sm" type="none"/>
            <a:tailEnd len="sm" w="sm" type="none"/>
          </a:ln>
        </p:spPr>
      </p:pic>
      <p:pic>
        <p:nvPicPr>
          <p:cNvPr id="73" name="Google Shape;73;p14"/>
          <p:cNvPicPr preferRelativeResize="0"/>
          <p:nvPr/>
        </p:nvPicPr>
        <p:blipFill>
          <a:blip r:embed="rId4">
            <a:alphaModFix/>
          </a:blip>
          <a:stretch>
            <a:fillRect/>
          </a:stretch>
        </p:blipFill>
        <p:spPr>
          <a:xfrm>
            <a:off x="0" y="0"/>
            <a:ext cx="9144000" cy="5143503"/>
          </a:xfrm>
          <a:prstGeom prst="rect">
            <a:avLst/>
          </a:prstGeom>
          <a:noFill/>
          <a:ln cap="flat" cmpd="sng" w="9525">
            <a:solidFill>
              <a:srgbClr val="F2F4F8"/>
            </a:solidFill>
            <a:prstDash val="solid"/>
            <a:round/>
            <a:headEnd len="sm" w="sm" type="none"/>
            <a:tailEnd len="sm" w="sm" type="none"/>
          </a:ln>
        </p:spPr>
      </p:pic>
      <p:pic>
        <p:nvPicPr>
          <p:cNvPr id="74" name="Google Shape;74;p14"/>
          <p:cNvPicPr preferRelativeResize="0"/>
          <p:nvPr/>
        </p:nvPicPr>
        <p:blipFill>
          <a:blip r:embed="rId4">
            <a:alphaModFix/>
          </a:blip>
          <a:stretch>
            <a:fillRect/>
          </a:stretch>
        </p:blipFill>
        <p:spPr>
          <a:xfrm>
            <a:off x="0" y="0"/>
            <a:ext cx="9144000" cy="5143500"/>
          </a:xfrm>
          <a:prstGeom prst="rect">
            <a:avLst/>
          </a:prstGeom>
          <a:noFill/>
          <a:ln cap="flat" cmpd="sng" w="9525">
            <a:solidFill>
              <a:srgbClr val="F2F4F8"/>
            </a:solidFill>
            <a:prstDash val="solid"/>
            <a:round/>
            <a:headEnd len="sm" w="sm" type="none"/>
            <a:tailEnd len="sm" w="sm" type="none"/>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32"/>
          <p:cNvPicPr preferRelativeResize="0"/>
          <p:nvPr/>
        </p:nvPicPr>
        <p:blipFill>
          <a:blip r:embed="rId3">
            <a:alphaModFix/>
          </a:blip>
          <a:stretch>
            <a:fillRect/>
          </a:stretch>
        </p:blipFill>
        <p:spPr>
          <a:xfrm>
            <a:off x="152400" y="152400"/>
            <a:ext cx="8487439" cy="4838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33"/>
          <p:cNvPicPr preferRelativeResize="0"/>
          <p:nvPr/>
        </p:nvPicPr>
        <p:blipFill>
          <a:blip r:embed="rId3">
            <a:alphaModFix/>
          </a:blip>
          <a:stretch>
            <a:fillRect/>
          </a:stretch>
        </p:blipFill>
        <p:spPr>
          <a:xfrm>
            <a:off x="152400" y="152400"/>
            <a:ext cx="8527041" cy="4838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4"/>
          <p:cNvSpPr txBox="1"/>
          <p:nvPr>
            <p:ph idx="1" type="body"/>
          </p:nvPr>
        </p:nvSpPr>
        <p:spPr>
          <a:xfrm>
            <a:off x="330600" y="335700"/>
            <a:ext cx="8472600" cy="763500"/>
          </a:xfrm>
          <a:prstGeom prst="rect">
            <a:avLst/>
          </a:prstGeom>
        </p:spPr>
        <p:txBody>
          <a:bodyPr anchorCtr="0" anchor="b" bIns="91425" lIns="91425" spcFirstLastPara="1" rIns="91425" wrap="square" tIns="91425">
            <a:noAutofit/>
          </a:bodyPr>
          <a:lstStyle/>
          <a:p>
            <a:pPr indent="0" lvl="0" marL="0" rtl="0" algn="l">
              <a:lnSpc>
                <a:spcPct val="95000"/>
              </a:lnSpc>
              <a:spcBef>
                <a:spcPts val="0"/>
              </a:spcBef>
              <a:spcAft>
                <a:spcPts val="1200"/>
              </a:spcAft>
              <a:buSzPts val="1100"/>
              <a:buNone/>
            </a:pPr>
            <a:r>
              <a:rPr lang="en" sz="3000">
                <a:solidFill>
                  <a:schemeClr val="dk1"/>
                </a:solidFill>
              </a:rPr>
              <a:t>Example of Marketing Analytics (RFM)</a:t>
            </a:r>
            <a:endParaRPr sz="3000">
              <a:solidFill>
                <a:schemeClr val="dk1"/>
              </a:solidFill>
            </a:endParaRPr>
          </a:p>
        </p:txBody>
      </p:sp>
      <p:pic>
        <p:nvPicPr>
          <p:cNvPr id="186" name="Google Shape;186;p34"/>
          <p:cNvPicPr preferRelativeResize="0"/>
          <p:nvPr/>
        </p:nvPicPr>
        <p:blipFill>
          <a:blip r:embed="rId3">
            <a:alphaModFix/>
          </a:blip>
          <a:stretch>
            <a:fillRect/>
          </a:stretch>
        </p:blipFill>
        <p:spPr>
          <a:xfrm rot="-5003252">
            <a:off x="145364" y="168983"/>
            <a:ext cx="292527" cy="296286"/>
          </a:xfrm>
          <a:prstGeom prst="rect">
            <a:avLst/>
          </a:prstGeom>
          <a:noFill/>
          <a:ln>
            <a:noFill/>
          </a:ln>
        </p:spPr>
      </p:pic>
      <p:sp>
        <p:nvSpPr>
          <p:cNvPr id="187" name="Google Shape;187;p34"/>
          <p:cNvSpPr txBox="1"/>
          <p:nvPr>
            <p:ph idx="1" type="body"/>
          </p:nvPr>
        </p:nvSpPr>
        <p:spPr>
          <a:xfrm>
            <a:off x="311700" y="1494525"/>
            <a:ext cx="8520600" cy="6459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b="1" lang="en" sz="3000">
                <a:solidFill>
                  <a:schemeClr val="accent1"/>
                </a:solidFill>
              </a:rPr>
              <a:t>RFM = Recency + Frequency + Monetary</a:t>
            </a:r>
            <a:endParaRPr b="1" sz="3000">
              <a:solidFill>
                <a:schemeClr val="accent1"/>
              </a:solidFill>
            </a:endParaRPr>
          </a:p>
        </p:txBody>
      </p:sp>
      <p:sp>
        <p:nvSpPr>
          <p:cNvPr id="188" name="Google Shape;188;p34"/>
          <p:cNvSpPr txBox="1"/>
          <p:nvPr/>
        </p:nvSpPr>
        <p:spPr>
          <a:xfrm>
            <a:off x="455625" y="2861750"/>
            <a:ext cx="82419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Corbel"/>
                <a:ea typeface="Corbel"/>
                <a:cs typeface="Corbel"/>
                <a:sym typeface="Corbel"/>
              </a:rPr>
              <a:t>RFM analysis ranks each user by considering the following factors:</a:t>
            </a:r>
            <a:endParaRPr sz="1600">
              <a:solidFill>
                <a:schemeClr val="dk1"/>
              </a:solidFill>
              <a:latin typeface="Corbel"/>
              <a:ea typeface="Corbel"/>
              <a:cs typeface="Corbel"/>
              <a:sym typeface="Corbel"/>
            </a:endParaRPr>
          </a:p>
          <a:p>
            <a:pPr indent="-330200" lvl="0" marL="457200" rtl="0" algn="l">
              <a:spcBef>
                <a:spcPts val="0"/>
              </a:spcBef>
              <a:spcAft>
                <a:spcPts val="0"/>
              </a:spcAft>
              <a:buClr>
                <a:schemeClr val="dk1"/>
              </a:buClr>
              <a:buSzPts val="1600"/>
              <a:buFont typeface="Corbel"/>
              <a:buChar char="●"/>
            </a:pPr>
            <a:r>
              <a:rPr lang="en" sz="1600">
                <a:solidFill>
                  <a:schemeClr val="dk1"/>
                </a:solidFill>
                <a:latin typeface="Corbel"/>
                <a:ea typeface="Corbel"/>
                <a:cs typeface="Corbel"/>
                <a:sym typeface="Corbel"/>
              </a:rPr>
              <a:t>Recency. Time since last order or last engaged with the product</a:t>
            </a:r>
            <a:endParaRPr sz="1600">
              <a:solidFill>
                <a:schemeClr val="dk1"/>
              </a:solidFill>
              <a:latin typeface="Corbel"/>
              <a:ea typeface="Corbel"/>
              <a:cs typeface="Corbel"/>
              <a:sym typeface="Corbel"/>
            </a:endParaRPr>
          </a:p>
          <a:p>
            <a:pPr indent="-330200" lvl="0" marL="457200" rtl="0" algn="l">
              <a:spcBef>
                <a:spcPts val="0"/>
              </a:spcBef>
              <a:spcAft>
                <a:spcPts val="0"/>
              </a:spcAft>
              <a:buClr>
                <a:schemeClr val="dk1"/>
              </a:buClr>
              <a:buSzPts val="1600"/>
              <a:buFont typeface="Corbel"/>
              <a:buChar char="●"/>
            </a:pPr>
            <a:r>
              <a:rPr lang="en" sz="1600">
                <a:solidFill>
                  <a:schemeClr val="dk1"/>
                </a:solidFill>
                <a:latin typeface="Corbel"/>
                <a:ea typeface="Corbel"/>
                <a:cs typeface="Corbel"/>
                <a:sym typeface="Corbel"/>
              </a:rPr>
              <a:t>Frequency. Total number of transactions or average time between transactions/engaged visits</a:t>
            </a:r>
            <a:endParaRPr sz="1600">
              <a:solidFill>
                <a:schemeClr val="dk1"/>
              </a:solidFill>
              <a:latin typeface="Corbel"/>
              <a:ea typeface="Corbel"/>
              <a:cs typeface="Corbel"/>
              <a:sym typeface="Corbel"/>
            </a:endParaRPr>
          </a:p>
          <a:p>
            <a:pPr indent="-330200" lvl="0" marL="457200" rtl="0" algn="l">
              <a:spcBef>
                <a:spcPts val="0"/>
              </a:spcBef>
              <a:spcAft>
                <a:spcPts val="0"/>
              </a:spcAft>
              <a:buClr>
                <a:schemeClr val="dk1"/>
              </a:buClr>
              <a:buSzPts val="1600"/>
              <a:buFont typeface="Corbel"/>
              <a:buChar char="●"/>
            </a:pPr>
            <a:r>
              <a:rPr lang="en" sz="1600">
                <a:solidFill>
                  <a:schemeClr val="dk1"/>
                </a:solidFill>
                <a:latin typeface="Corbel"/>
                <a:ea typeface="Corbel"/>
                <a:cs typeface="Corbel"/>
                <a:sym typeface="Corbel"/>
              </a:rPr>
              <a:t>Monetary. Total or average transaction value.tions/engaged visits</a:t>
            </a:r>
            <a:endParaRPr sz="1600">
              <a:solidFill>
                <a:schemeClr val="dk1"/>
              </a:solidFill>
              <a:latin typeface="Corbel"/>
              <a:ea typeface="Corbel"/>
              <a:cs typeface="Corbel"/>
              <a:sym typeface="Corbe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5"/>
          <p:cNvSpPr txBox="1"/>
          <p:nvPr>
            <p:ph idx="1" type="body"/>
          </p:nvPr>
        </p:nvSpPr>
        <p:spPr>
          <a:xfrm>
            <a:off x="330600" y="335700"/>
            <a:ext cx="8472600" cy="763500"/>
          </a:xfrm>
          <a:prstGeom prst="rect">
            <a:avLst/>
          </a:prstGeom>
        </p:spPr>
        <p:txBody>
          <a:bodyPr anchorCtr="0" anchor="b" bIns="91425" lIns="91425" spcFirstLastPara="1" rIns="91425" wrap="square" tIns="91425">
            <a:noAutofit/>
          </a:bodyPr>
          <a:lstStyle/>
          <a:p>
            <a:pPr indent="0" lvl="0" marL="0" rtl="0" algn="l">
              <a:lnSpc>
                <a:spcPct val="95000"/>
              </a:lnSpc>
              <a:spcBef>
                <a:spcPts val="0"/>
              </a:spcBef>
              <a:spcAft>
                <a:spcPts val="1200"/>
              </a:spcAft>
              <a:buSzPts val="1100"/>
              <a:buNone/>
            </a:pPr>
            <a:r>
              <a:rPr lang="en" sz="3000">
                <a:solidFill>
                  <a:schemeClr val="dk1"/>
                </a:solidFill>
              </a:rPr>
              <a:t>Example of Marketing Analytics (RFM)</a:t>
            </a:r>
            <a:endParaRPr sz="3000">
              <a:solidFill>
                <a:schemeClr val="dk1"/>
              </a:solidFill>
            </a:endParaRPr>
          </a:p>
        </p:txBody>
      </p:sp>
      <p:pic>
        <p:nvPicPr>
          <p:cNvPr id="194" name="Google Shape;194;p35"/>
          <p:cNvPicPr preferRelativeResize="0"/>
          <p:nvPr/>
        </p:nvPicPr>
        <p:blipFill>
          <a:blip r:embed="rId3">
            <a:alphaModFix/>
          </a:blip>
          <a:stretch>
            <a:fillRect/>
          </a:stretch>
        </p:blipFill>
        <p:spPr>
          <a:xfrm rot="-5003252">
            <a:off x="145364" y="168983"/>
            <a:ext cx="292527" cy="296286"/>
          </a:xfrm>
          <a:prstGeom prst="rect">
            <a:avLst/>
          </a:prstGeom>
          <a:noFill/>
          <a:ln>
            <a:noFill/>
          </a:ln>
        </p:spPr>
      </p:pic>
      <p:pic>
        <p:nvPicPr>
          <p:cNvPr id="195" name="Google Shape;195;p35"/>
          <p:cNvPicPr preferRelativeResize="0"/>
          <p:nvPr/>
        </p:nvPicPr>
        <p:blipFill rotWithShape="1">
          <a:blip r:embed="rId4">
            <a:alphaModFix/>
          </a:blip>
          <a:srcRect b="0" l="1686" r="1405" t="0"/>
          <a:stretch/>
        </p:blipFill>
        <p:spPr>
          <a:xfrm>
            <a:off x="788749" y="1187600"/>
            <a:ext cx="7566500" cy="3689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idx="1" type="body"/>
          </p:nvPr>
        </p:nvSpPr>
        <p:spPr>
          <a:xfrm>
            <a:off x="330600" y="335700"/>
            <a:ext cx="8472600" cy="763500"/>
          </a:xfrm>
          <a:prstGeom prst="rect">
            <a:avLst/>
          </a:prstGeom>
        </p:spPr>
        <p:txBody>
          <a:bodyPr anchorCtr="0" anchor="b" bIns="91425" lIns="91425" spcFirstLastPara="1" rIns="91425" wrap="square" tIns="91425">
            <a:noAutofit/>
          </a:bodyPr>
          <a:lstStyle/>
          <a:p>
            <a:pPr indent="0" lvl="0" marL="0" rtl="0" algn="l">
              <a:lnSpc>
                <a:spcPct val="95000"/>
              </a:lnSpc>
              <a:spcBef>
                <a:spcPts val="0"/>
              </a:spcBef>
              <a:spcAft>
                <a:spcPts val="1200"/>
              </a:spcAft>
              <a:buSzPts val="1100"/>
              <a:buNone/>
            </a:pPr>
            <a:r>
              <a:rPr lang="en" sz="3000">
                <a:solidFill>
                  <a:schemeClr val="dk1"/>
                </a:solidFill>
              </a:rPr>
              <a:t>Highlight</a:t>
            </a:r>
            <a:endParaRPr sz="3000">
              <a:solidFill>
                <a:schemeClr val="dk1"/>
              </a:solidFill>
            </a:endParaRPr>
          </a:p>
        </p:txBody>
      </p:sp>
      <p:pic>
        <p:nvPicPr>
          <p:cNvPr id="80" name="Google Shape;80;p15"/>
          <p:cNvPicPr preferRelativeResize="0"/>
          <p:nvPr/>
        </p:nvPicPr>
        <p:blipFill>
          <a:blip r:embed="rId3">
            <a:alphaModFix/>
          </a:blip>
          <a:stretch>
            <a:fillRect/>
          </a:stretch>
        </p:blipFill>
        <p:spPr>
          <a:xfrm rot="-5003252">
            <a:off x="145364" y="168983"/>
            <a:ext cx="292527" cy="296286"/>
          </a:xfrm>
          <a:prstGeom prst="rect">
            <a:avLst/>
          </a:prstGeom>
          <a:noFill/>
          <a:ln>
            <a:noFill/>
          </a:ln>
        </p:spPr>
      </p:pic>
      <p:sp>
        <p:nvSpPr>
          <p:cNvPr id="81" name="Google Shape;81;p15"/>
          <p:cNvSpPr txBox="1"/>
          <p:nvPr>
            <p:ph idx="1" type="body"/>
          </p:nvPr>
        </p:nvSpPr>
        <p:spPr>
          <a:xfrm>
            <a:off x="311700" y="1494525"/>
            <a:ext cx="8520600" cy="325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endParaRPr>
          </a:p>
          <a:p>
            <a:pPr indent="-330200" lvl="0" marL="457200" rtl="0" algn="l">
              <a:spcBef>
                <a:spcPts val="1200"/>
              </a:spcBef>
              <a:spcAft>
                <a:spcPts val="0"/>
              </a:spcAft>
              <a:buClr>
                <a:schemeClr val="dk1"/>
              </a:buClr>
              <a:buSzPts val="1600"/>
              <a:buAutoNum type="arabicPeriod"/>
            </a:pPr>
            <a:r>
              <a:rPr lang="en" sz="1600">
                <a:solidFill>
                  <a:schemeClr val="dk1"/>
                </a:solidFill>
              </a:rPr>
              <a:t>What is Marketing Analytics?</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The Importance of Marketing Analytics</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How Organizations Use Marketing Analytics</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How to Start the Marketing Analytics Process</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Example of Marketing Analytics (RFM)</a:t>
            </a:r>
            <a:endParaRPr sz="1600">
              <a:solidFill>
                <a:schemeClr val="dk1"/>
              </a:solidFill>
            </a:endParaRPr>
          </a:p>
          <a:p>
            <a:pPr indent="-330200" lvl="0" marL="457200" rtl="0" algn="l">
              <a:spcBef>
                <a:spcPts val="0"/>
              </a:spcBef>
              <a:spcAft>
                <a:spcPts val="0"/>
              </a:spcAft>
              <a:buClr>
                <a:schemeClr val="dk1"/>
              </a:buClr>
              <a:buSzPts val="1600"/>
              <a:buAutoNum type="arabicPeriod"/>
            </a:pPr>
            <a:r>
              <a:rPr lang="en" sz="1600">
                <a:solidFill>
                  <a:schemeClr val="dk1"/>
                </a:solidFill>
              </a:rPr>
              <a:t>Hands On</a:t>
            </a:r>
            <a:endParaRPr sz="16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idx="1" type="body"/>
          </p:nvPr>
        </p:nvSpPr>
        <p:spPr>
          <a:xfrm>
            <a:off x="330600" y="335700"/>
            <a:ext cx="8472600" cy="763500"/>
          </a:xfrm>
          <a:prstGeom prst="rect">
            <a:avLst/>
          </a:prstGeom>
        </p:spPr>
        <p:txBody>
          <a:bodyPr anchorCtr="0" anchor="b" bIns="91425" lIns="91425" spcFirstLastPara="1" rIns="91425" wrap="square" tIns="91425">
            <a:noAutofit/>
          </a:bodyPr>
          <a:lstStyle/>
          <a:p>
            <a:pPr indent="0" lvl="0" marL="0" rtl="0" algn="l">
              <a:lnSpc>
                <a:spcPct val="95000"/>
              </a:lnSpc>
              <a:spcBef>
                <a:spcPts val="0"/>
              </a:spcBef>
              <a:spcAft>
                <a:spcPts val="1200"/>
              </a:spcAft>
              <a:buSzPts val="1100"/>
              <a:buNone/>
            </a:pPr>
            <a:r>
              <a:rPr lang="en" sz="3000">
                <a:solidFill>
                  <a:schemeClr val="dk1"/>
                </a:solidFill>
              </a:rPr>
              <a:t>What is Marketing Analytics?</a:t>
            </a:r>
            <a:endParaRPr sz="3000">
              <a:solidFill>
                <a:schemeClr val="dk1"/>
              </a:solidFill>
            </a:endParaRPr>
          </a:p>
        </p:txBody>
      </p:sp>
      <p:pic>
        <p:nvPicPr>
          <p:cNvPr id="87" name="Google Shape;87;p16"/>
          <p:cNvPicPr preferRelativeResize="0"/>
          <p:nvPr/>
        </p:nvPicPr>
        <p:blipFill>
          <a:blip r:embed="rId3">
            <a:alphaModFix/>
          </a:blip>
          <a:stretch>
            <a:fillRect/>
          </a:stretch>
        </p:blipFill>
        <p:spPr>
          <a:xfrm rot="-5003252">
            <a:off x="145364" y="168983"/>
            <a:ext cx="292527" cy="296286"/>
          </a:xfrm>
          <a:prstGeom prst="rect">
            <a:avLst/>
          </a:prstGeom>
          <a:noFill/>
          <a:ln>
            <a:noFill/>
          </a:ln>
        </p:spPr>
      </p:pic>
      <p:sp>
        <p:nvSpPr>
          <p:cNvPr id="88" name="Google Shape;88;p16"/>
          <p:cNvSpPr txBox="1"/>
          <p:nvPr>
            <p:ph idx="1" type="body"/>
          </p:nvPr>
        </p:nvSpPr>
        <p:spPr>
          <a:xfrm>
            <a:off x="311700" y="1494525"/>
            <a:ext cx="4475100" cy="3259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500">
                <a:solidFill>
                  <a:srgbClr val="011140"/>
                </a:solidFill>
                <a:highlight>
                  <a:srgbClr val="FFFFFF"/>
                </a:highlight>
                <a:latin typeface="Arial"/>
                <a:ea typeface="Arial"/>
                <a:cs typeface="Arial"/>
                <a:sym typeface="Arial"/>
              </a:rPr>
              <a:t>Marketing analytics is the practice of </a:t>
            </a:r>
            <a:r>
              <a:rPr lang="en" sz="1500">
                <a:solidFill>
                  <a:srgbClr val="011140"/>
                </a:solidFill>
                <a:highlight>
                  <a:schemeClr val="accent6"/>
                </a:highlight>
                <a:latin typeface="Arial"/>
                <a:ea typeface="Arial"/>
                <a:cs typeface="Arial"/>
                <a:sym typeface="Arial"/>
              </a:rPr>
              <a:t>using data</a:t>
            </a:r>
            <a:r>
              <a:rPr lang="en" sz="1500">
                <a:solidFill>
                  <a:srgbClr val="011140"/>
                </a:solidFill>
                <a:highlight>
                  <a:srgbClr val="FFFFFF"/>
                </a:highlight>
                <a:latin typeface="Arial"/>
                <a:ea typeface="Arial"/>
                <a:cs typeface="Arial"/>
                <a:sym typeface="Arial"/>
              </a:rPr>
              <a:t> </a:t>
            </a:r>
            <a:r>
              <a:rPr lang="en" sz="1500">
                <a:solidFill>
                  <a:srgbClr val="011140"/>
                </a:solidFill>
                <a:highlight>
                  <a:schemeClr val="accent6"/>
                </a:highlight>
                <a:latin typeface="Arial"/>
                <a:ea typeface="Arial"/>
                <a:cs typeface="Arial"/>
                <a:sym typeface="Arial"/>
              </a:rPr>
              <a:t>to evaluate</a:t>
            </a:r>
            <a:r>
              <a:rPr lang="en" sz="1500">
                <a:solidFill>
                  <a:srgbClr val="011140"/>
                </a:solidFill>
                <a:highlight>
                  <a:srgbClr val="FFFFFF"/>
                </a:highlight>
                <a:latin typeface="Arial"/>
                <a:ea typeface="Arial"/>
                <a:cs typeface="Arial"/>
                <a:sym typeface="Arial"/>
              </a:rPr>
              <a:t> the </a:t>
            </a:r>
            <a:r>
              <a:rPr lang="en" sz="1500">
                <a:solidFill>
                  <a:srgbClr val="011140"/>
                </a:solidFill>
                <a:highlight>
                  <a:schemeClr val="accent6"/>
                </a:highlight>
                <a:latin typeface="Arial"/>
                <a:ea typeface="Arial"/>
                <a:cs typeface="Arial"/>
                <a:sym typeface="Arial"/>
              </a:rPr>
              <a:t>effectiveness</a:t>
            </a:r>
            <a:r>
              <a:rPr lang="en" sz="1500">
                <a:solidFill>
                  <a:srgbClr val="011140"/>
                </a:solidFill>
                <a:highlight>
                  <a:srgbClr val="FFFFFF"/>
                </a:highlight>
                <a:latin typeface="Arial"/>
                <a:ea typeface="Arial"/>
                <a:cs typeface="Arial"/>
                <a:sym typeface="Arial"/>
              </a:rPr>
              <a:t> and </a:t>
            </a:r>
            <a:r>
              <a:rPr lang="en" sz="1500">
                <a:solidFill>
                  <a:srgbClr val="011140"/>
                </a:solidFill>
                <a:highlight>
                  <a:schemeClr val="accent6"/>
                </a:highlight>
                <a:latin typeface="Arial"/>
                <a:ea typeface="Arial"/>
                <a:cs typeface="Arial"/>
                <a:sym typeface="Arial"/>
              </a:rPr>
              <a:t>success of marketing activities</a:t>
            </a:r>
            <a:r>
              <a:rPr lang="en" sz="1500">
                <a:solidFill>
                  <a:srgbClr val="011140"/>
                </a:solidFill>
                <a:highlight>
                  <a:srgbClr val="FFFFFF"/>
                </a:highlight>
                <a:latin typeface="Arial"/>
                <a:ea typeface="Arial"/>
                <a:cs typeface="Arial"/>
                <a:sym typeface="Arial"/>
              </a:rPr>
              <a:t>. Marketing analytics allows you to gather deeper </a:t>
            </a:r>
            <a:r>
              <a:rPr lang="en" sz="1500">
                <a:solidFill>
                  <a:srgbClr val="011140"/>
                </a:solidFill>
                <a:highlight>
                  <a:schemeClr val="accent6"/>
                </a:highlight>
                <a:latin typeface="Arial"/>
                <a:ea typeface="Arial"/>
                <a:cs typeface="Arial"/>
                <a:sym typeface="Arial"/>
              </a:rPr>
              <a:t>consumer insights,</a:t>
            </a:r>
            <a:r>
              <a:rPr lang="en" sz="1500">
                <a:solidFill>
                  <a:srgbClr val="011140"/>
                </a:solidFill>
                <a:highlight>
                  <a:srgbClr val="FFFFFF"/>
                </a:highlight>
                <a:latin typeface="Arial"/>
                <a:ea typeface="Arial"/>
                <a:cs typeface="Arial"/>
                <a:sym typeface="Arial"/>
              </a:rPr>
              <a:t> optimize your marketing objectives, and get a better </a:t>
            </a:r>
            <a:r>
              <a:rPr lang="en" sz="1500">
                <a:solidFill>
                  <a:srgbClr val="011140"/>
                </a:solidFill>
                <a:highlight>
                  <a:schemeClr val="accent6"/>
                </a:highlight>
                <a:latin typeface="Arial"/>
                <a:ea typeface="Arial"/>
                <a:cs typeface="Arial"/>
                <a:sym typeface="Arial"/>
              </a:rPr>
              <a:t>return on investment</a:t>
            </a:r>
            <a:r>
              <a:rPr lang="en" sz="1500">
                <a:solidFill>
                  <a:srgbClr val="011140"/>
                </a:solidFill>
                <a:highlight>
                  <a:srgbClr val="FFFFFF"/>
                </a:highlight>
                <a:latin typeface="Arial"/>
                <a:ea typeface="Arial"/>
                <a:cs typeface="Arial"/>
                <a:sym typeface="Arial"/>
              </a:rPr>
              <a:t>.</a:t>
            </a:r>
            <a:endParaRPr sz="1600">
              <a:solidFill>
                <a:schemeClr val="dk1"/>
              </a:solidFill>
            </a:endParaRPr>
          </a:p>
        </p:txBody>
      </p:sp>
      <p:pic>
        <p:nvPicPr>
          <p:cNvPr id="89" name="Google Shape;89;p16"/>
          <p:cNvPicPr preferRelativeResize="0"/>
          <p:nvPr/>
        </p:nvPicPr>
        <p:blipFill>
          <a:blip r:embed="rId4">
            <a:alphaModFix/>
          </a:blip>
          <a:stretch>
            <a:fillRect/>
          </a:stretch>
        </p:blipFill>
        <p:spPr>
          <a:xfrm>
            <a:off x="5107075" y="1278375"/>
            <a:ext cx="3379076" cy="33790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idx="1" type="body"/>
          </p:nvPr>
        </p:nvSpPr>
        <p:spPr>
          <a:xfrm>
            <a:off x="330600" y="335700"/>
            <a:ext cx="8472600" cy="763500"/>
          </a:xfrm>
          <a:prstGeom prst="rect">
            <a:avLst/>
          </a:prstGeom>
        </p:spPr>
        <p:txBody>
          <a:bodyPr anchorCtr="0" anchor="b" bIns="91425" lIns="91425" spcFirstLastPara="1" rIns="91425" wrap="square" tIns="91425">
            <a:noAutofit/>
          </a:bodyPr>
          <a:lstStyle/>
          <a:p>
            <a:pPr indent="0" lvl="0" marL="0" rtl="0" algn="l">
              <a:lnSpc>
                <a:spcPct val="95000"/>
              </a:lnSpc>
              <a:spcBef>
                <a:spcPts val="0"/>
              </a:spcBef>
              <a:spcAft>
                <a:spcPts val="1200"/>
              </a:spcAft>
              <a:buSzPts val="1100"/>
              <a:buNone/>
            </a:pPr>
            <a:r>
              <a:rPr lang="en" sz="3000">
                <a:solidFill>
                  <a:schemeClr val="dk1"/>
                </a:solidFill>
              </a:rPr>
              <a:t>The Importance of Marketing Analytics</a:t>
            </a:r>
            <a:endParaRPr sz="3000">
              <a:solidFill>
                <a:schemeClr val="dk1"/>
              </a:solidFill>
            </a:endParaRPr>
          </a:p>
        </p:txBody>
      </p:sp>
      <p:pic>
        <p:nvPicPr>
          <p:cNvPr id="95" name="Google Shape;95;p17"/>
          <p:cNvPicPr preferRelativeResize="0"/>
          <p:nvPr/>
        </p:nvPicPr>
        <p:blipFill>
          <a:blip r:embed="rId3">
            <a:alphaModFix/>
          </a:blip>
          <a:stretch>
            <a:fillRect/>
          </a:stretch>
        </p:blipFill>
        <p:spPr>
          <a:xfrm rot="-5003252">
            <a:off x="145364" y="168983"/>
            <a:ext cx="292527" cy="296286"/>
          </a:xfrm>
          <a:prstGeom prst="rect">
            <a:avLst/>
          </a:prstGeom>
          <a:noFill/>
          <a:ln>
            <a:noFill/>
          </a:ln>
        </p:spPr>
      </p:pic>
      <p:sp>
        <p:nvSpPr>
          <p:cNvPr id="96" name="Google Shape;96;p17"/>
          <p:cNvSpPr txBox="1"/>
          <p:nvPr>
            <p:ph idx="1" type="body"/>
          </p:nvPr>
        </p:nvSpPr>
        <p:spPr>
          <a:xfrm>
            <a:off x="311700" y="1494525"/>
            <a:ext cx="4787100" cy="325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solidFill>
                  <a:srgbClr val="011140"/>
                </a:solidFill>
                <a:highlight>
                  <a:srgbClr val="FFFFFF"/>
                </a:highlight>
                <a:latin typeface="Arial"/>
                <a:ea typeface="Arial"/>
                <a:cs typeface="Arial"/>
                <a:sym typeface="Arial"/>
              </a:rPr>
              <a:t>In the modern marketing landscape, </a:t>
            </a:r>
            <a:r>
              <a:rPr lang="en" sz="1500">
                <a:solidFill>
                  <a:srgbClr val="011140"/>
                </a:solidFill>
                <a:highlight>
                  <a:schemeClr val="accent6"/>
                </a:highlight>
                <a:latin typeface="Arial"/>
                <a:ea typeface="Arial"/>
                <a:cs typeface="Arial"/>
                <a:sym typeface="Arial"/>
              </a:rPr>
              <a:t>accurate data is more important than ever</a:t>
            </a:r>
            <a:r>
              <a:rPr lang="en" sz="1500">
                <a:solidFill>
                  <a:srgbClr val="011140"/>
                </a:solidFill>
                <a:highlight>
                  <a:srgbClr val="FFFFFF"/>
                </a:highlight>
                <a:latin typeface="Arial"/>
                <a:ea typeface="Arial"/>
                <a:cs typeface="Arial"/>
                <a:sym typeface="Arial"/>
              </a:rPr>
              <a:t>. Consumers have become highly selective in choosing the branded media they engage with and the media they ignore.</a:t>
            </a:r>
            <a:endParaRPr sz="1500">
              <a:solidFill>
                <a:srgbClr val="011140"/>
              </a:solidFill>
              <a:highlight>
                <a:srgbClr val="FFFFFF"/>
              </a:highlight>
              <a:latin typeface="Arial"/>
              <a:ea typeface="Arial"/>
              <a:cs typeface="Arial"/>
              <a:sym typeface="Arial"/>
            </a:endParaRPr>
          </a:p>
          <a:p>
            <a:pPr indent="0" lvl="0" marL="0" rtl="0" algn="l">
              <a:spcBef>
                <a:spcPts val="1800"/>
              </a:spcBef>
              <a:spcAft>
                <a:spcPts val="0"/>
              </a:spcAft>
              <a:buClr>
                <a:schemeClr val="dk1"/>
              </a:buClr>
              <a:buSzPts val="1100"/>
              <a:buFont typeface="Arial"/>
              <a:buNone/>
            </a:pPr>
            <a:r>
              <a:rPr lang="en" sz="1500">
                <a:solidFill>
                  <a:srgbClr val="011140"/>
                </a:solidFill>
                <a:highlight>
                  <a:srgbClr val="FFFFFF"/>
                </a:highlight>
                <a:latin typeface="Arial"/>
                <a:ea typeface="Arial"/>
                <a:cs typeface="Arial"/>
                <a:sym typeface="Arial"/>
              </a:rPr>
              <a:t>If brands want to catch the ideal buyer’s attention, they must rely on accurate data to create targeted personal ads based on </a:t>
            </a:r>
            <a:r>
              <a:rPr lang="en" sz="1500">
                <a:solidFill>
                  <a:srgbClr val="011140"/>
                </a:solidFill>
                <a:highlight>
                  <a:schemeClr val="accent6"/>
                </a:highlight>
                <a:latin typeface="Arial"/>
                <a:ea typeface="Arial"/>
                <a:cs typeface="Arial"/>
                <a:sym typeface="Arial"/>
              </a:rPr>
              <a:t>individual interests</a:t>
            </a:r>
            <a:r>
              <a:rPr lang="en" sz="1500">
                <a:solidFill>
                  <a:srgbClr val="011140"/>
                </a:solidFill>
                <a:highlight>
                  <a:srgbClr val="FFFFFF"/>
                </a:highlight>
                <a:latin typeface="Arial"/>
                <a:ea typeface="Arial"/>
                <a:cs typeface="Arial"/>
                <a:sym typeface="Arial"/>
              </a:rPr>
              <a:t>, rather than broader demographic associations. This will allow marketing teams to serve </a:t>
            </a:r>
            <a:r>
              <a:rPr lang="en" sz="1500">
                <a:solidFill>
                  <a:srgbClr val="011140"/>
                </a:solidFill>
                <a:highlight>
                  <a:schemeClr val="accent6"/>
                </a:highlight>
                <a:latin typeface="Arial"/>
                <a:ea typeface="Arial"/>
                <a:cs typeface="Arial"/>
                <a:sym typeface="Arial"/>
              </a:rPr>
              <a:t>the right ad</a:t>
            </a:r>
            <a:r>
              <a:rPr lang="en" sz="1500">
                <a:solidFill>
                  <a:srgbClr val="011140"/>
                </a:solidFill>
                <a:highlight>
                  <a:srgbClr val="FFFFFF"/>
                </a:highlight>
                <a:latin typeface="Arial"/>
                <a:ea typeface="Arial"/>
                <a:cs typeface="Arial"/>
                <a:sym typeface="Arial"/>
              </a:rPr>
              <a:t>, </a:t>
            </a:r>
            <a:r>
              <a:rPr lang="en" sz="1500">
                <a:solidFill>
                  <a:srgbClr val="011140"/>
                </a:solidFill>
                <a:highlight>
                  <a:schemeClr val="accent6"/>
                </a:highlight>
                <a:latin typeface="Arial"/>
                <a:ea typeface="Arial"/>
                <a:cs typeface="Arial"/>
                <a:sym typeface="Arial"/>
              </a:rPr>
              <a:t>at the right time</a:t>
            </a:r>
            <a:r>
              <a:rPr lang="en" sz="1500">
                <a:solidFill>
                  <a:srgbClr val="011140"/>
                </a:solidFill>
                <a:highlight>
                  <a:srgbClr val="FFFFFF"/>
                </a:highlight>
                <a:latin typeface="Arial"/>
                <a:ea typeface="Arial"/>
                <a:cs typeface="Arial"/>
                <a:sym typeface="Arial"/>
              </a:rPr>
              <a:t>, on </a:t>
            </a:r>
            <a:r>
              <a:rPr lang="en" sz="1500">
                <a:solidFill>
                  <a:srgbClr val="011140"/>
                </a:solidFill>
                <a:highlight>
                  <a:schemeClr val="accent6"/>
                </a:highlight>
                <a:latin typeface="Arial"/>
                <a:ea typeface="Arial"/>
                <a:cs typeface="Arial"/>
                <a:sym typeface="Arial"/>
              </a:rPr>
              <a:t>the right channel </a:t>
            </a:r>
            <a:r>
              <a:rPr lang="en" sz="1500">
                <a:solidFill>
                  <a:srgbClr val="011140"/>
                </a:solidFill>
                <a:highlight>
                  <a:srgbClr val="FFFFFF"/>
                </a:highlight>
                <a:latin typeface="Arial"/>
                <a:ea typeface="Arial"/>
                <a:cs typeface="Arial"/>
                <a:sym typeface="Arial"/>
              </a:rPr>
              <a:t>to move consumers down the sales funnel.</a:t>
            </a:r>
            <a:endParaRPr sz="1500">
              <a:solidFill>
                <a:srgbClr val="011140"/>
              </a:solidFill>
              <a:highlight>
                <a:srgbClr val="FFFFFF"/>
              </a:highlight>
              <a:latin typeface="Arial"/>
              <a:ea typeface="Arial"/>
              <a:cs typeface="Arial"/>
              <a:sym typeface="Arial"/>
            </a:endParaRPr>
          </a:p>
          <a:p>
            <a:pPr indent="0" lvl="0" marL="0" rtl="0" algn="l">
              <a:spcBef>
                <a:spcPts val="1800"/>
              </a:spcBef>
              <a:spcAft>
                <a:spcPts val="1200"/>
              </a:spcAft>
              <a:buNone/>
            </a:pPr>
            <a:r>
              <a:t/>
            </a:r>
            <a:endParaRPr sz="1600">
              <a:solidFill>
                <a:schemeClr val="dk1"/>
              </a:solidFill>
            </a:endParaRPr>
          </a:p>
        </p:txBody>
      </p:sp>
      <p:pic>
        <p:nvPicPr>
          <p:cNvPr id="97" name="Google Shape;97;p17"/>
          <p:cNvPicPr preferRelativeResize="0"/>
          <p:nvPr/>
        </p:nvPicPr>
        <p:blipFill>
          <a:blip r:embed="rId4">
            <a:alphaModFix/>
          </a:blip>
          <a:stretch>
            <a:fillRect/>
          </a:stretch>
        </p:blipFill>
        <p:spPr>
          <a:xfrm>
            <a:off x="5223475" y="1695025"/>
            <a:ext cx="3777600" cy="2569200"/>
          </a:xfrm>
          <a:prstGeom prst="ellipse">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idx="1" type="body"/>
          </p:nvPr>
        </p:nvSpPr>
        <p:spPr>
          <a:xfrm>
            <a:off x="330600" y="335700"/>
            <a:ext cx="8472600" cy="763500"/>
          </a:xfrm>
          <a:prstGeom prst="rect">
            <a:avLst/>
          </a:prstGeom>
        </p:spPr>
        <p:txBody>
          <a:bodyPr anchorCtr="0" anchor="b" bIns="91425" lIns="91425" spcFirstLastPara="1" rIns="91425" wrap="square" tIns="91425">
            <a:noAutofit/>
          </a:bodyPr>
          <a:lstStyle/>
          <a:p>
            <a:pPr indent="0" lvl="0" marL="0" rtl="0" algn="l">
              <a:lnSpc>
                <a:spcPct val="95000"/>
              </a:lnSpc>
              <a:spcBef>
                <a:spcPts val="0"/>
              </a:spcBef>
              <a:spcAft>
                <a:spcPts val="1200"/>
              </a:spcAft>
              <a:buSzPts val="1100"/>
              <a:buNone/>
            </a:pPr>
            <a:r>
              <a:rPr lang="en" sz="3000">
                <a:solidFill>
                  <a:schemeClr val="dk1"/>
                </a:solidFill>
              </a:rPr>
              <a:t>The Challenges of Data Analysis</a:t>
            </a:r>
            <a:endParaRPr sz="3000">
              <a:solidFill>
                <a:schemeClr val="dk1"/>
              </a:solidFill>
            </a:endParaRPr>
          </a:p>
        </p:txBody>
      </p:sp>
      <p:pic>
        <p:nvPicPr>
          <p:cNvPr id="103" name="Google Shape;103;p18"/>
          <p:cNvPicPr preferRelativeResize="0"/>
          <p:nvPr/>
        </p:nvPicPr>
        <p:blipFill>
          <a:blip r:embed="rId3">
            <a:alphaModFix/>
          </a:blip>
          <a:stretch>
            <a:fillRect/>
          </a:stretch>
        </p:blipFill>
        <p:spPr>
          <a:xfrm rot="-5003252">
            <a:off x="145364" y="168983"/>
            <a:ext cx="292527" cy="296286"/>
          </a:xfrm>
          <a:prstGeom prst="rect">
            <a:avLst/>
          </a:prstGeom>
          <a:noFill/>
          <a:ln>
            <a:noFill/>
          </a:ln>
        </p:spPr>
      </p:pic>
      <p:sp>
        <p:nvSpPr>
          <p:cNvPr id="104" name="Google Shape;104;p18"/>
          <p:cNvSpPr txBox="1"/>
          <p:nvPr>
            <p:ph idx="1" type="body"/>
          </p:nvPr>
        </p:nvSpPr>
        <p:spPr>
          <a:xfrm>
            <a:off x="311700" y="1494525"/>
            <a:ext cx="3098100" cy="3259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600">
                <a:solidFill>
                  <a:schemeClr val="dk1"/>
                </a:solidFill>
              </a:rPr>
              <a:t>The biggest challenge of the analysis process is understanding and utilizing the immense quantity of data marketers. This means that marketers must determine how to best organize the data into a digestible format to derive actionable insights.</a:t>
            </a:r>
            <a:endParaRPr sz="1600">
              <a:solidFill>
                <a:schemeClr val="dk1"/>
              </a:solidFill>
            </a:endParaRPr>
          </a:p>
        </p:txBody>
      </p:sp>
      <p:sp>
        <p:nvSpPr>
          <p:cNvPr id="105" name="Google Shape;105;p18"/>
          <p:cNvSpPr txBox="1"/>
          <p:nvPr>
            <p:ph idx="1" type="body"/>
          </p:nvPr>
        </p:nvSpPr>
        <p:spPr>
          <a:xfrm>
            <a:off x="3837100" y="1555775"/>
            <a:ext cx="4985400" cy="325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011140"/>
                </a:solidFill>
                <a:highlight>
                  <a:srgbClr val="FFFFFF"/>
                </a:highlight>
                <a:latin typeface="Arial"/>
                <a:ea typeface="Arial"/>
                <a:cs typeface="Arial"/>
                <a:sym typeface="Arial"/>
              </a:rPr>
              <a:t>Some of the biggest marketing analytics challenges faced today are:</a:t>
            </a:r>
            <a:endParaRPr sz="1600">
              <a:solidFill>
                <a:schemeClr val="dk1"/>
              </a:solidFill>
            </a:endParaRPr>
          </a:p>
          <a:p>
            <a:pPr indent="-330200" lvl="0" marL="457200" rtl="0" algn="l">
              <a:spcBef>
                <a:spcPts val="1200"/>
              </a:spcBef>
              <a:spcAft>
                <a:spcPts val="0"/>
              </a:spcAft>
              <a:buClr>
                <a:schemeClr val="dk1"/>
              </a:buClr>
              <a:buSzPts val="1600"/>
              <a:buAutoNum type="arabicPeriod"/>
            </a:pPr>
            <a:r>
              <a:rPr b="1" lang="en" sz="1600">
                <a:solidFill>
                  <a:schemeClr val="dk1"/>
                </a:solidFill>
              </a:rPr>
              <a:t>Data Quantity</a:t>
            </a:r>
            <a:endParaRPr b="1" sz="1600">
              <a:solidFill>
                <a:schemeClr val="dk1"/>
              </a:solidFill>
            </a:endParaRPr>
          </a:p>
          <a:p>
            <a:pPr indent="-330200" lvl="0" marL="457200" rtl="0" algn="l">
              <a:spcBef>
                <a:spcPts val="0"/>
              </a:spcBef>
              <a:spcAft>
                <a:spcPts val="0"/>
              </a:spcAft>
              <a:buClr>
                <a:schemeClr val="dk1"/>
              </a:buClr>
              <a:buSzPts val="1600"/>
              <a:buAutoNum type="arabicPeriod"/>
            </a:pPr>
            <a:r>
              <a:rPr b="1" lang="en" sz="1500">
                <a:solidFill>
                  <a:srgbClr val="011140"/>
                </a:solidFill>
                <a:highlight>
                  <a:srgbClr val="FFFFFF"/>
                </a:highlight>
                <a:latin typeface="Arial"/>
                <a:ea typeface="Arial"/>
                <a:cs typeface="Arial"/>
                <a:sym typeface="Arial"/>
              </a:rPr>
              <a:t>Data Quality</a:t>
            </a:r>
            <a:endParaRPr b="1" sz="1500">
              <a:solidFill>
                <a:srgbClr val="011140"/>
              </a:solidFill>
              <a:highlight>
                <a:srgbClr val="FFFFFF"/>
              </a:highlight>
              <a:latin typeface="Arial"/>
              <a:ea typeface="Arial"/>
              <a:cs typeface="Arial"/>
              <a:sym typeface="Arial"/>
            </a:endParaRPr>
          </a:p>
          <a:p>
            <a:pPr indent="-323850" lvl="0" marL="457200" rtl="0" algn="l">
              <a:spcBef>
                <a:spcPts val="0"/>
              </a:spcBef>
              <a:spcAft>
                <a:spcPts val="0"/>
              </a:spcAft>
              <a:buClr>
                <a:srgbClr val="011140"/>
              </a:buClr>
              <a:buSzPts val="1500"/>
              <a:buFont typeface="Arial"/>
              <a:buAutoNum type="arabicPeriod"/>
            </a:pPr>
            <a:r>
              <a:rPr b="1" lang="en" sz="1500">
                <a:solidFill>
                  <a:srgbClr val="011140"/>
                </a:solidFill>
                <a:highlight>
                  <a:srgbClr val="FFFFFF"/>
                </a:highlight>
                <a:latin typeface="Arial"/>
                <a:ea typeface="Arial"/>
                <a:cs typeface="Arial"/>
                <a:sym typeface="Arial"/>
              </a:rPr>
              <a:t>Lack of Data Scientists</a:t>
            </a:r>
            <a:endParaRPr b="1" sz="1500">
              <a:solidFill>
                <a:srgbClr val="011140"/>
              </a:solidFill>
              <a:highlight>
                <a:srgbClr val="FFFFFF"/>
              </a:highlight>
              <a:latin typeface="Arial"/>
              <a:ea typeface="Arial"/>
              <a:cs typeface="Arial"/>
              <a:sym typeface="Arial"/>
            </a:endParaRPr>
          </a:p>
          <a:p>
            <a:pPr indent="-323850" lvl="0" marL="457200" rtl="0" algn="l">
              <a:spcBef>
                <a:spcPts val="0"/>
              </a:spcBef>
              <a:spcAft>
                <a:spcPts val="0"/>
              </a:spcAft>
              <a:buClr>
                <a:srgbClr val="011140"/>
              </a:buClr>
              <a:buSzPts val="1500"/>
              <a:buFont typeface="Arial"/>
              <a:buAutoNum type="arabicPeriod"/>
            </a:pPr>
            <a:r>
              <a:rPr b="1" lang="en" sz="1500">
                <a:solidFill>
                  <a:srgbClr val="011140"/>
                </a:solidFill>
                <a:highlight>
                  <a:srgbClr val="FFFFFF"/>
                </a:highlight>
                <a:latin typeface="Arial"/>
                <a:ea typeface="Arial"/>
                <a:cs typeface="Arial"/>
                <a:sym typeface="Arial"/>
              </a:rPr>
              <a:t>Selecting Attribution Models</a:t>
            </a:r>
            <a:endParaRPr b="1" sz="1500">
              <a:solidFill>
                <a:srgbClr val="011140"/>
              </a:solidFill>
              <a:highlight>
                <a:srgbClr val="FFFFFF"/>
              </a:highlight>
              <a:latin typeface="Arial"/>
              <a:ea typeface="Arial"/>
              <a:cs typeface="Arial"/>
              <a:sym typeface="Arial"/>
            </a:endParaRPr>
          </a:p>
          <a:p>
            <a:pPr indent="-323850" lvl="0" marL="457200" rtl="0" algn="l">
              <a:spcBef>
                <a:spcPts val="0"/>
              </a:spcBef>
              <a:spcAft>
                <a:spcPts val="0"/>
              </a:spcAft>
              <a:buClr>
                <a:srgbClr val="011140"/>
              </a:buClr>
              <a:buSzPts val="1500"/>
              <a:buFont typeface="Arial"/>
              <a:buAutoNum type="arabicPeriod"/>
            </a:pPr>
            <a:r>
              <a:rPr b="1" lang="en" sz="1500">
                <a:solidFill>
                  <a:srgbClr val="011140"/>
                </a:solidFill>
                <a:highlight>
                  <a:srgbClr val="FFFFFF"/>
                </a:highlight>
                <a:latin typeface="Arial"/>
                <a:ea typeface="Arial"/>
                <a:cs typeface="Arial"/>
                <a:sym typeface="Arial"/>
              </a:rPr>
              <a:t>Correlating Data</a:t>
            </a:r>
            <a:endParaRPr b="1" sz="1500">
              <a:solidFill>
                <a:srgbClr val="011140"/>
              </a:solidFill>
              <a:highlight>
                <a:srgbClr val="FFFFFF"/>
              </a:highlight>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19"/>
          <p:cNvPicPr preferRelativeResize="0"/>
          <p:nvPr/>
        </p:nvPicPr>
        <p:blipFill>
          <a:blip r:embed="rId3">
            <a:alphaModFix/>
          </a:blip>
          <a:stretch>
            <a:fillRect/>
          </a:stretch>
        </p:blipFill>
        <p:spPr>
          <a:xfrm>
            <a:off x="152400" y="152400"/>
            <a:ext cx="8563558"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p20"/>
          <p:cNvPicPr preferRelativeResize="0"/>
          <p:nvPr/>
        </p:nvPicPr>
        <p:blipFill>
          <a:blip r:embed="rId3">
            <a:alphaModFix/>
          </a:blip>
          <a:stretch>
            <a:fillRect/>
          </a:stretch>
        </p:blipFill>
        <p:spPr>
          <a:xfrm>
            <a:off x="152400" y="152400"/>
            <a:ext cx="8500031"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21"/>
          <p:cNvPicPr preferRelativeResize="0"/>
          <p:nvPr/>
        </p:nvPicPr>
        <p:blipFill>
          <a:blip r:embed="rId3">
            <a:alphaModFix/>
          </a:blip>
          <a:stretch>
            <a:fillRect/>
          </a:stretch>
        </p:blipFill>
        <p:spPr>
          <a:xfrm>
            <a:off x="152400" y="152400"/>
            <a:ext cx="8505471" cy="48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